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52"/>
  </p:handoutMasterIdLst>
  <p:sldIdLst>
    <p:sldId id="398" r:id="rId2"/>
    <p:sldId id="399" r:id="rId3"/>
    <p:sldId id="400" r:id="rId4"/>
    <p:sldId id="401" r:id="rId5"/>
    <p:sldId id="352" r:id="rId6"/>
    <p:sldId id="353" r:id="rId7"/>
    <p:sldId id="354" r:id="rId8"/>
    <p:sldId id="355" r:id="rId9"/>
    <p:sldId id="356" r:id="rId10"/>
    <p:sldId id="357" r:id="rId11"/>
    <p:sldId id="358" r:id="rId12"/>
    <p:sldId id="359" r:id="rId13"/>
    <p:sldId id="360" r:id="rId14"/>
    <p:sldId id="361" r:id="rId15"/>
    <p:sldId id="362" r:id="rId16"/>
    <p:sldId id="363" r:id="rId17"/>
    <p:sldId id="364" r:id="rId18"/>
    <p:sldId id="365" r:id="rId19"/>
    <p:sldId id="366" r:id="rId20"/>
    <p:sldId id="367" r:id="rId21"/>
    <p:sldId id="368" r:id="rId22"/>
    <p:sldId id="369" r:id="rId23"/>
    <p:sldId id="370" r:id="rId24"/>
    <p:sldId id="371" r:id="rId25"/>
    <p:sldId id="372" r:id="rId26"/>
    <p:sldId id="373" r:id="rId27"/>
    <p:sldId id="374" r:id="rId28"/>
    <p:sldId id="375" r:id="rId29"/>
    <p:sldId id="376" r:id="rId30"/>
    <p:sldId id="377" r:id="rId31"/>
    <p:sldId id="378" r:id="rId32"/>
    <p:sldId id="379" r:id="rId33"/>
    <p:sldId id="380" r:id="rId34"/>
    <p:sldId id="381" r:id="rId35"/>
    <p:sldId id="382" r:id="rId36"/>
    <p:sldId id="383" r:id="rId37"/>
    <p:sldId id="384" r:id="rId38"/>
    <p:sldId id="385" r:id="rId39"/>
    <p:sldId id="386" r:id="rId40"/>
    <p:sldId id="387" r:id="rId41"/>
    <p:sldId id="388" r:id="rId42"/>
    <p:sldId id="389" r:id="rId43"/>
    <p:sldId id="390" r:id="rId44"/>
    <p:sldId id="391" r:id="rId45"/>
    <p:sldId id="392" r:id="rId46"/>
    <p:sldId id="393" r:id="rId47"/>
    <p:sldId id="394" r:id="rId48"/>
    <p:sldId id="395" r:id="rId49"/>
    <p:sldId id="396" r:id="rId50"/>
    <p:sldId id="397" r:id="rId51"/>
  </p:sldIdLst>
  <p:sldSz cx="9144000" cy="6858000" type="screen4x3"/>
  <p:notesSz cx="6858000" cy="9296400"/>
  <p:defaultTextStyle>
    <a:defPPr>
      <a:defRPr lang="en-US"/>
    </a:defPPr>
    <a:lvl1pPr algn="ctr" rtl="0" fontAlgn="base">
      <a:spcBef>
        <a:spcPct val="50000"/>
      </a:spcBef>
      <a:spcAft>
        <a:spcPct val="0"/>
      </a:spcAft>
      <a:defRPr b="1" kern="1200">
        <a:solidFill>
          <a:srgbClr val="FF0000"/>
        </a:solidFill>
        <a:latin typeface="Times New Roman" pitchFamily="18" charset="0"/>
        <a:ea typeface="+mn-ea"/>
        <a:cs typeface="+mn-cs"/>
      </a:defRPr>
    </a:lvl1pPr>
    <a:lvl2pPr marL="457200" algn="ctr" rtl="0" fontAlgn="base">
      <a:spcBef>
        <a:spcPct val="50000"/>
      </a:spcBef>
      <a:spcAft>
        <a:spcPct val="0"/>
      </a:spcAft>
      <a:defRPr b="1" kern="1200">
        <a:solidFill>
          <a:srgbClr val="FF0000"/>
        </a:solidFill>
        <a:latin typeface="Times New Roman" pitchFamily="18" charset="0"/>
        <a:ea typeface="+mn-ea"/>
        <a:cs typeface="+mn-cs"/>
      </a:defRPr>
    </a:lvl2pPr>
    <a:lvl3pPr marL="914400" algn="ctr" rtl="0" fontAlgn="base">
      <a:spcBef>
        <a:spcPct val="50000"/>
      </a:spcBef>
      <a:spcAft>
        <a:spcPct val="0"/>
      </a:spcAft>
      <a:defRPr b="1" kern="1200">
        <a:solidFill>
          <a:srgbClr val="FF0000"/>
        </a:solidFill>
        <a:latin typeface="Times New Roman" pitchFamily="18" charset="0"/>
        <a:ea typeface="+mn-ea"/>
        <a:cs typeface="+mn-cs"/>
      </a:defRPr>
    </a:lvl3pPr>
    <a:lvl4pPr marL="1371600" algn="ctr" rtl="0" fontAlgn="base">
      <a:spcBef>
        <a:spcPct val="50000"/>
      </a:spcBef>
      <a:spcAft>
        <a:spcPct val="0"/>
      </a:spcAft>
      <a:defRPr b="1" kern="1200">
        <a:solidFill>
          <a:srgbClr val="FF0000"/>
        </a:solidFill>
        <a:latin typeface="Times New Roman" pitchFamily="18" charset="0"/>
        <a:ea typeface="+mn-ea"/>
        <a:cs typeface="+mn-cs"/>
      </a:defRPr>
    </a:lvl4pPr>
    <a:lvl5pPr marL="1828800" algn="ctr" rtl="0" fontAlgn="base">
      <a:spcBef>
        <a:spcPct val="50000"/>
      </a:spcBef>
      <a:spcAft>
        <a:spcPct val="0"/>
      </a:spcAft>
      <a:defRPr b="1" kern="1200">
        <a:solidFill>
          <a:srgbClr val="FF0000"/>
        </a:solidFill>
        <a:latin typeface="Times New Roman" pitchFamily="18" charset="0"/>
        <a:ea typeface="+mn-ea"/>
        <a:cs typeface="+mn-cs"/>
      </a:defRPr>
    </a:lvl5pPr>
    <a:lvl6pPr marL="2286000" algn="l" defTabSz="914400" rtl="0" eaLnBrk="1" latinLnBrk="0" hangingPunct="1">
      <a:defRPr b="1" kern="1200">
        <a:solidFill>
          <a:srgbClr val="FF0000"/>
        </a:solidFill>
        <a:latin typeface="Times New Roman" pitchFamily="18" charset="0"/>
        <a:ea typeface="+mn-ea"/>
        <a:cs typeface="+mn-cs"/>
      </a:defRPr>
    </a:lvl6pPr>
    <a:lvl7pPr marL="2743200" algn="l" defTabSz="914400" rtl="0" eaLnBrk="1" latinLnBrk="0" hangingPunct="1">
      <a:defRPr b="1" kern="1200">
        <a:solidFill>
          <a:srgbClr val="FF0000"/>
        </a:solidFill>
        <a:latin typeface="Times New Roman" pitchFamily="18" charset="0"/>
        <a:ea typeface="+mn-ea"/>
        <a:cs typeface="+mn-cs"/>
      </a:defRPr>
    </a:lvl7pPr>
    <a:lvl8pPr marL="3200400" algn="l" defTabSz="914400" rtl="0" eaLnBrk="1" latinLnBrk="0" hangingPunct="1">
      <a:defRPr b="1" kern="1200">
        <a:solidFill>
          <a:srgbClr val="FF0000"/>
        </a:solidFill>
        <a:latin typeface="Times New Roman" pitchFamily="18" charset="0"/>
        <a:ea typeface="+mn-ea"/>
        <a:cs typeface="+mn-cs"/>
      </a:defRPr>
    </a:lvl8pPr>
    <a:lvl9pPr marL="3657600" algn="l" defTabSz="914400" rtl="0" eaLnBrk="1" latinLnBrk="0" hangingPunct="1">
      <a:defRPr b="1" kern="1200">
        <a:solidFill>
          <a:srgbClr val="FF0000"/>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0033"/>
    <a:srgbClr val="FF0000"/>
    <a:srgbClr val="996633"/>
    <a:srgbClr val="3399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889" autoAdjust="0"/>
    <p:restoredTop sz="94580" autoAdjust="0"/>
  </p:normalViewPr>
  <p:slideViewPr>
    <p:cSldViewPr>
      <p:cViewPr>
        <p:scale>
          <a:sx n="75" d="100"/>
          <a:sy n="75" d="100"/>
        </p:scale>
        <p:origin x="-996" y="-44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hdr" sz="quarter"/>
          </p:nvPr>
        </p:nvSpPr>
        <p:spPr bwMode="auto">
          <a:xfrm>
            <a:off x="0"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spcBef>
                <a:spcPct val="0"/>
              </a:spcBef>
              <a:defRPr sz="1200" b="0">
                <a:solidFill>
                  <a:schemeClr val="tx1"/>
                </a:solidFill>
                <a:latin typeface="Arial" charset="0"/>
              </a:defRPr>
            </a:lvl1pPr>
          </a:lstStyle>
          <a:p>
            <a:pPr>
              <a:defRPr/>
            </a:pPr>
            <a:endParaRPr lang="en-US"/>
          </a:p>
        </p:txBody>
      </p:sp>
      <p:sp>
        <p:nvSpPr>
          <p:cNvPr id="25603" name="Rectangle 3"/>
          <p:cNvSpPr>
            <a:spLocks noGrp="1" noChangeArrowheads="1"/>
          </p:cNvSpPr>
          <p:nvPr>
            <p:ph type="dt" sz="quarter" idx="1"/>
          </p:nvPr>
        </p:nvSpPr>
        <p:spPr bwMode="auto">
          <a:xfrm>
            <a:off x="3884613"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1200" b="0">
                <a:solidFill>
                  <a:schemeClr val="tx1"/>
                </a:solidFill>
                <a:latin typeface="Arial" charset="0"/>
              </a:defRPr>
            </a:lvl1pPr>
          </a:lstStyle>
          <a:p>
            <a:pPr>
              <a:defRPr/>
            </a:pPr>
            <a:endParaRPr lang="en-US"/>
          </a:p>
        </p:txBody>
      </p:sp>
      <p:sp>
        <p:nvSpPr>
          <p:cNvPr id="25604" name="Rectangle 4"/>
          <p:cNvSpPr>
            <a:spLocks noGrp="1" noChangeArrowheads="1"/>
          </p:cNvSpPr>
          <p:nvPr>
            <p:ph type="ftr" sz="quarter" idx="2"/>
          </p:nvPr>
        </p:nvSpPr>
        <p:spPr bwMode="auto">
          <a:xfrm>
            <a:off x="0" y="8829675"/>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spcBef>
                <a:spcPct val="0"/>
              </a:spcBef>
              <a:defRPr sz="1200" b="0">
                <a:solidFill>
                  <a:schemeClr val="tx1"/>
                </a:solidFill>
                <a:latin typeface="Arial" charset="0"/>
              </a:defRPr>
            </a:lvl1pPr>
          </a:lstStyle>
          <a:p>
            <a:pPr>
              <a:defRPr/>
            </a:pPr>
            <a:endParaRPr lang="en-US"/>
          </a:p>
        </p:txBody>
      </p:sp>
      <p:sp>
        <p:nvSpPr>
          <p:cNvPr id="25605" name="Rectangle 5"/>
          <p:cNvSpPr>
            <a:spLocks noGrp="1" noChangeArrowheads="1"/>
          </p:cNvSpPr>
          <p:nvPr>
            <p:ph type="sldNum" sz="quarter" idx="3"/>
          </p:nvPr>
        </p:nvSpPr>
        <p:spPr bwMode="auto">
          <a:xfrm>
            <a:off x="3884613" y="8829675"/>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defRPr sz="1200" b="0">
                <a:solidFill>
                  <a:schemeClr val="tx1"/>
                </a:solidFill>
                <a:latin typeface="Arial" charset="0"/>
              </a:defRPr>
            </a:lvl1pPr>
          </a:lstStyle>
          <a:p>
            <a:pPr>
              <a:defRPr/>
            </a:pPr>
            <a:fld id="{A5E344ED-1EEF-4910-BD43-7578EEE8B17B}"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1187107-CD61-4EB9-A55F-7DFB8538950E}"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2D7CCBA-7257-4121-9CD2-AEEE923A7EC6}"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55EEDA2-0EB6-4FC1-97A7-4E3D476F776C}"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8ECCBC3-6804-4596-91B8-F05FCCB22DE2}"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A6F4D06-DBC2-4536-9D04-32000A9AC78A}"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9066401-73A9-43DE-8E04-EBC9E2B3FC02}"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CFBBA10D-E7FF-4A57-94A6-4A133A761010}"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A69B052-A868-43BE-879C-127644F715ED}"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23C5C244-A065-4F81-8AF8-C7185DF6A12C}"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6173D9A-F144-4518-908A-5AC58F103913}"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04F06F7-FFFC-450E-B586-C02BF4D028AE}"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2"/>
            </a:gs>
            <a:gs pos="50000">
              <a:schemeClr val="accent1">
                <a:shade val="67500"/>
                <a:satMod val="115000"/>
              </a:schemeClr>
            </a:gs>
            <a:gs pos="100000">
              <a:schemeClr val="accent1">
                <a:shade val="100000"/>
                <a:satMod val="115000"/>
              </a:schemeClr>
            </a:gs>
          </a:gsLst>
          <a:lin ang="5400000" scaled="0"/>
          <a:tileRect/>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spcBef>
                <a:spcPct val="0"/>
              </a:spcBef>
              <a:defRPr sz="1400" b="0">
                <a:solidFill>
                  <a:schemeClr val="tx1"/>
                </a:solidFill>
                <a:latin typeface="+mn-lt"/>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defRPr sz="1400" b="0">
                <a:solidFill>
                  <a:schemeClr val="tx1"/>
                </a:solidFill>
                <a:latin typeface="+mn-lt"/>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1400" b="0">
                <a:solidFill>
                  <a:schemeClr val="tx1"/>
                </a:solidFill>
                <a:latin typeface="+mn-lt"/>
              </a:defRPr>
            </a:lvl1pPr>
          </a:lstStyle>
          <a:p>
            <a:pPr>
              <a:defRPr/>
            </a:pPr>
            <a:fld id="{D58142BD-1287-4468-960C-5E4B0247A88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hyperlink" Target="http://www.hy-tekltd.com/"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4"/>
          <p:cNvSpPr>
            <a:spLocks noGrp="1" noRot="1" noChangeArrowheads="1"/>
          </p:cNvSpPr>
          <p:nvPr>
            <p:ph type="title"/>
          </p:nvPr>
        </p:nvSpPr>
        <p:spPr>
          <a:xfrm>
            <a:off x="457200" y="274638"/>
            <a:ext cx="8229600" cy="868362"/>
          </a:xfrm>
        </p:spPr>
        <p:txBody>
          <a:bodyPr/>
          <a:lstStyle/>
          <a:p>
            <a:pPr eaLnBrk="1" hangingPunct="1">
              <a:defRPr/>
            </a:pPr>
            <a:r>
              <a:rPr lang="en-US" sz="4000" dirty="0" err="1" smtClean="0">
                <a:solidFill>
                  <a:schemeClr val="tx1"/>
                </a:solidFill>
                <a:latin typeface="Times New Roman" pitchFamily="18" charset="0"/>
              </a:rPr>
              <a:t>Midlakes</a:t>
            </a:r>
            <a:r>
              <a:rPr lang="en-US" sz="4000" dirty="0" smtClean="0">
                <a:solidFill>
                  <a:schemeClr val="tx1"/>
                </a:solidFill>
                <a:latin typeface="Times New Roman" pitchFamily="18" charset="0"/>
              </a:rPr>
              <a:t> </a:t>
            </a:r>
            <a:r>
              <a:rPr lang="en-US" sz="4000" dirty="0" err="1" smtClean="0">
                <a:solidFill>
                  <a:schemeClr val="tx1"/>
                </a:solidFill>
                <a:latin typeface="Times New Roman" pitchFamily="18" charset="0"/>
              </a:rPr>
              <a:t>Hy-Tek</a:t>
            </a:r>
            <a:r>
              <a:rPr lang="en-US" sz="4000" dirty="0" smtClean="0">
                <a:solidFill>
                  <a:schemeClr val="tx1"/>
                </a:solidFill>
                <a:latin typeface="Times New Roman" pitchFamily="18" charset="0"/>
              </a:rPr>
              <a:t> Clinic 2010</a:t>
            </a:r>
          </a:p>
        </p:txBody>
      </p:sp>
      <p:sp>
        <p:nvSpPr>
          <p:cNvPr id="2053" name="Rectangle 5"/>
          <p:cNvSpPr>
            <a:spLocks noGrp="1" noChangeArrowheads="1"/>
          </p:cNvSpPr>
          <p:nvPr>
            <p:ph type="body" idx="1"/>
          </p:nvPr>
        </p:nvSpPr>
        <p:spPr>
          <a:xfrm>
            <a:off x="457200" y="1219200"/>
            <a:ext cx="8229600" cy="4906963"/>
          </a:xfrm>
        </p:spPr>
        <p:txBody>
          <a:bodyPr/>
          <a:lstStyle/>
          <a:p>
            <a:pPr eaLnBrk="1" hangingPunct="1">
              <a:lnSpc>
                <a:spcPct val="80000"/>
              </a:lnSpc>
              <a:defRPr/>
            </a:pPr>
            <a:r>
              <a:rPr lang="en-US" sz="3600" b="1" dirty="0" smtClean="0">
                <a:latin typeface="Times New Roman" pitchFamily="18" charset="0"/>
              </a:rPr>
              <a:t>Jeff Lowell, </a:t>
            </a:r>
            <a:r>
              <a:rPr lang="en-US" sz="2000" b="1" dirty="0" smtClean="0">
                <a:latin typeface="Times New Roman" pitchFamily="18" charset="0"/>
              </a:rPr>
              <a:t>Assistant Principal, Interlake High School</a:t>
            </a:r>
          </a:p>
          <a:p>
            <a:pPr lvl="1" eaLnBrk="1" hangingPunct="1">
              <a:lnSpc>
                <a:spcPct val="80000"/>
              </a:lnSpc>
              <a:defRPr/>
            </a:pPr>
            <a:r>
              <a:rPr lang="en-US" b="1" dirty="0" smtClean="0">
                <a:latin typeface="Times New Roman" pitchFamily="18" charset="0"/>
              </a:rPr>
              <a:t>Past Coaching Experience:</a:t>
            </a:r>
          </a:p>
          <a:p>
            <a:pPr lvl="2" eaLnBrk="1" hangingPunct="1">
              <a:lnSpc>
                <a:spcPct val="80000"/>
              </a:lnSpc>
              <a:defRPr/>
            </a:pPr>
            <a:r>
              <a:rPr lang="en-US" b="1" dirty="0" smtClean="0">
                <a:latin typeface="Times New Roman" pitchFamily="18" charset="0"/>
              </a:rPr>
              <a:t>Mercer Island HS</a:t>
            </a:r>
          </a:p>
          <a:p>
            <a:pPr lvl="2" eaLnBrk="1" hangingPunct="1">
              <a:lnSpc>
                <a:spcPct val="80000"/>
              </a:lnSpc>
              <a:defRPr/>
            </a:pPr>
            <a:r>
              <a:rPr lang="en-US" b="1" dirty="0" err="1" smtClean="0">
                <a:latin typeface="Times New Roman" pitchFamily="18" charset="0"/>
              </a:rPr>
              <a:t>Mercerwood</a:t>
            </a:r>
            <a:r>
              <a:rPr lang="en-US" b="1" dirty="0" smtClean="0">
                <a:latin typeface="Times New Roman" pitchFamily="18" charset="0"/>
              </a:rPr>
              <a:t> Shore Club</a:t>
            </a:r>
          </a:p>
          <a:p>
            <a:pPr lvl="1" eaLnBrk="1" hangingPunct="1">
              <a:lnSpc>
                <a:spcPct val="80000"/>
              </a:lnSpc>
              <a:defRPr/>
            </a:pPr>
            <a:r>
              <a:rPr lang="en-US" b="1" dirty="0" smtClean="0">
                <a:latin typeface="Times New Roman" pitchFamily="18" charset="0"/>
              </a:rPr>
              <a:t>Past President, WISCA</a:t>
            </a:r>
          </a:p>
          <a:p>
            <a:pPr lvl="1" eaLnBrk="1" hangingPunct="1">
              <a:lnSpc>
                <a:spcPct val="80000"/>
              </a:lnSpc>
              <a:defRPr/>
            </a:pPr>
            <a:r>
              <a:rPr lang="en-US" b="1" dirty="0" smtClean="0">
                <a:latin typeface="Times New Roman" pitchFamily="18" charset="0"/>
              </a:rPr>
              <a:t>Zone 8 Rep, NISCA</a:t>
            </a:r>
          </a:p>
          <a:p>
            <a:pPr lvl="1" eaLnBrk="1" hangingPunct="1">
              <a:lnSpc>
                <a:spcPct val="80000"/>
              </a:lnSpc>
              <a:defRPr/>
            </a:pPr>
            <a:r>
              <a:rPr lang="en-US" b="1" dirty="0" smtClean="0">
                <a:latin typeface="Times New Roman" pitchFamily="18" charset="0"/>
              </a:rPr>
              <a:t>Over 16years experience with </a:t>
            </a:r>
            <a:r>
              <a:rPr lang="en-US" b="1" dirty="0" err="1" smtClean="0">
                <a:latin typeface="Times New Roman" pitchFamily="18" charset="0"/>
              </a:rPr>
              <a:t>HyTek</a:t>
            </a:r>
            <a:r>
              <a:rPr lang="en-US" b="1" dirty="0" smtClean="0">
                <a:latin typeface="Times New Roman" pitchFamily="18" charset="0"/>
              </a:rPr>
              <a:t> programs</a:t>
            </a:r>
          </a:p>
          <a:p>
            <a:pPr lvl="1" eaLnBrk="1" hangingPunct="1">
              <a:lnSpc>
                <a:spcPct val="80000"/>
              </a:lnSpc>
              <a:defRPr/>
            </a:pPr>
            <a:r>
              <a:rPr lang="en-US" b="1" dirty="0" smtClean="0">
                <a:latin typeface="Times New Roman" pitchFamily="18" charset="0"/>
              </a:rPr>
              <a:t>7 years as instructor for </a:t>
            </a:r>
            <a:r>
              <a:rPr lang="en-US" b="1" dirty="0" err="1" smtClean="0">
                <a:latin typeface="Times New Roman" pitchFamily="18" charset="0"/>
              </a:rPr>
              <a:t>Midlakes</a:t>
            </a:r>
            <a:endParaRPr lang="en-US" b="1" dirty="0" smtClean="0">
              <a:latin typeface="Times New Roman" pitchFamily="18" charset="0"/>
            </a:endParaRPr>
          </a:p>
          <a:p>
            <a:pPr lvl="1" eaLnBrk="1" hangingPunct="1">
              <a:lnSpc>
                <a:spcPct val="80000"/>
              </a:lnSpc>
              <a:buFont typeface="Wingdings" pitchFamily="2" charset="2"/>
              <a:buNone/>
              <a:defRPr/>
            </a:pPr>
            <a:endParaRPr lang="en-US" b="1" dirty="0" smtClean="0">
              <a:latin typeface="Times New Roman" pitchFamily="18" charset="0"/>
            </a:endParaRPr>
          </a:p>
          <a:p>
            <a:pPr eaLnBrk="1" hangingPunct="1">
              <a:lnSpc>
                <a:spcPct val="80000"/>
              </a:lnSpc>
              <a:defRPr/>
            </a:pPr>
            <a:r>
              <a:rPr lang="en-US" sz="3600" b="1" dirty="0" smtClean="0">
                <a:latin typeface="Times New Roman" pitchFamily="18" charset="0"/>
              </a:rPr>
              <a:t>Contact Information</a:t>
            </a:r>
          </a:p>
          <a:p>
            <a:pPr lvl="1" eaLnBrk="1" hangingPunct="1">
              <a:lnSpc>
                <a:spcPct val="80000"/>
              </a:lnSpc>
              <a:defRPr/>
            </a:pPr>
            <a:r>
              <a:rPr lang="en-US" b="1" dirty="0" smtClean="0">
                <a:latin typeface="Times New Roman" pitchFamily="18" charset="0"/>
              </a:rPr>
              <a:t>C: 425-495-5318   E: jefflowell@speakeasy.net</a:t>
            </a:r>
          </a:p>
          <a:p>
            <a:pPr lvl="1" eaLnBrk="1" hangingPunct="1">
              <a:lnSpc>
                <a:spcPct val="80000"/>
              </a:lnSpc>
              <a:buFont typeface="Wingdings" pitchFamily="2" charset="2"/>
              <a:buNone/>
              <a:defRPr/>
            </a:pPr>
            <a:r>
              <a:rPr lang="en-US" sz="2400" dirty="0" smtClean="0">
                <a:latin typeface="Times New Roman" pitchFamily="18" charset="0"/>
              </a:rPr>
              <a:t> </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274638"/>
            <a:ext cx="8229600" cy="715962"/>
          </a:xfrm>
        </p:spPr>
        <p:txBody>
          <a:bodyPr/>
          <a:lstStyle/>
          <a:p>
            <a:pPr eaLnBrk="1" hangingPunct="1"/>
            <a:r>
              <a:rPr lang="en-US" sz="4000" b="1" dirty="0" smtClean="0">
                <a:solidFill>
                  <a:schemeClr val="tx1"/>
                </a:solidFill>
                <a:latin typeface="Times New Roman" pitchFamily="18" charset="0"/>
              </a:rPr>
              <a:t>Pricing and Order Information</a:t>
            </a:r>
          </a:p>
        </p:txBody>
      </p:sp>
      <p:sp>
        <p:nvSpPr>
          <p:cNvPr id="7171" name="Rectangle 3"/>
          <p:cNvSpPr>
            <a:spLocks noGrp="1" noChangeArrowheads="1"/>
          </p:cNvSpPr>
          <p:nvPr>
            <p:ph type="body" idx="1"/>
          </p:nvPr>
        </p:nvSpPr>
        <p:spPr>
          <a:xfrm>
            <a:off x="457200" y="1066800"/>
            <a:ext cx="8229600" cy="5410200"/>
          </a:xfrm>
        </p:spPr>
        <p:txBody>
          <a:bodyPr/>
          <a:lstStyle/>
          <a:p>
            <a:pPr eaLnBrk="1" hangingPunct="1"/>
            <a:r>
              <a:rPr lang="en-US" dirty="0" smtClean="0">
                <a:latin typeface="Times New Roman" pitchFamily="18" charset="0"/>
              </a:rPr>
              <a:t>When you upgrade to TM 5.0 </a:t>
            </a:r>
          </a:p>
          <a:p>
            <a:pPr lvl="1" eaLnBrk="1" hangingPunct="1"/>
            <a:r>
              <a:rPr lang="en-US" dirty="0" smtClean="0">
                <a:latin typeface="Times New Roman" pitchFamily="18" charset="0"/>
              </a:rPr>
              <a:t>automatically receive options you have in your current </a:t>
            </a:r>
            <a:r>
              <a:rPr lang="en-US" dirty="0" err="1" smtClean="0">
                <a:latin typeface="Times New Roman" pitchFamily="18" charset="0"/>
              </a:rPr>
              <a:t>Hy</a:t>
            </a:r>
            <a:r>
              <a:rPr lang="en-US" dirty="0" smtClean="0">
                <a:latin typeface="Times New Roman" pitchFamily="18" charset="0"/>
              </a:rPr>
              <a:t>-</a:t>
            </a:r>
            <a:r>
              <a:rPr lang="en-US" dirty="0" err="1" smtClean="0">
                <a:latin typeface="Times New Roman" pitchFamily="18" charset="0"/>
              </a:rPr>
              <a:t>Tek</a:t>
            </a:r>
            <a:r>
              <a:rPr lang="en-US" dirty="0" smtClean="0">
                <a:latin typeface="Times New Roman" pitchFamily="18" charset="0"/>
              </a:rPr>
              <a:t> Team Management product release. </a:t>
            </a:r>
          </a:p>
          <a:p>
            <a:pPr lvl="2" eaLnBrk="1" hangingPunct="1"/>
            <a:r>
              <a:rPr lang="en-US" dirty="0" smtClean="0">
                <a:latin typeface="Times New Roman" pitchFamily="18" charset="0"/>
              </a:rPr>
              <a:t>For example, if you have the Awards Label or the Record/Time Standards options in your current TM II, Win-TM or Dos-TM version, then you will AUTOMATICALLY receive those options when you upgrade to TM 4.0.</a:t>
            </a:r>
          </a:p>
          <a:p>
            <a:pPr lvl="2" eaLnBrk="1" hangingPunct="1"/>
            <a:endParaRPr lang="en-US" dirty="0" smtClean="0">
              <a:latin typeface="Times New Roman" pitchFamily="18" charset="0"/>
            </a:endParaRPr>
          </a:p>
          <a:p>
            <a:pPr lvl="1" eaLnBrk="1" hangingPunct="1">
              <a:buNone/>
            </a:pPr>
            <a:r>
              <a:rPr lang="en-US" dirty="0" smtClean="0">
                <a:latin typeface="Times New Roman" pitchFamily="18" charset="0"/>
              </a:rPr>
              <a:t>THE CURRENT VERSION IS TM 5.0 </a:t>
            </a:r>
            <a:r>
              <a:rPr lang="en-US" dirty="0" err="1" smtClean="0">
                <a:latin typeface="Times New Roman" pitchFamily="18" charset="0"/>
              </a:rPr>
              <a:t>lg</a:t>
            </a:r>
            <a:endParaRPr lang="en-US" dirty="0" smtClean="0">
              <a:latin typeface="Times New Roman"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p:cNvSpPr>
            <a:spLocks noGrp="1" noChangeArrowheads="1"/>
          </p:cNvSpPr>
          <p:nvPr>
            <p:ph type="body" idx="1"/>
          </p:nvPr>
        </p:nvSpPr>
        <p:spPr>
          <a:xfrm>
            <a:off x="457200" y="685800"/>
            <a:ext cx="8229600" cy="5440363"/>
          </a:xfrm>
        </p:spPr>
        <p:txBody>
          <a:bodyPr/>
          <a:lstStyle/>
          <a:p>
            <a:pPr algn="ctr" eaLnBrk="1" hangingPunct="1">
              <a:buFontTx/>
              <a:buNone/>
            </a:pPr>
            <a:endParaRPr lang="en-US" sz="3600" b="1" dirty="0" smtClean="0">
              <a:latin typeface="Times New Roman" pitchFamily="18" charset="0"/>
            </a:endParaRPr>
          </a:p>
          <a:p>
            <a:pPr algn="ctr" eaLnBrk="1" hangingPunct="1"/>
            <a:r>
              <a:rPr lang="en-US" sz="3600" b="1" dirty="0" smtClean="0">
                <a:latin typeface="Times New Roman" pitchFamily="18" charset="0"/>
              </a:rPr>
              <a:t>The TEAM MANAGER Start-Up… </a:t>
            </a:r>
          </a:p>
          <a:p>
            <a:pPr lvl="1" algn="ctr" eaLnBrk="1" hangingPunct="1"/>
            <a:r>
              <a:rPr lang="en-US" sz="3600" b="1" dirty="0" smtClean="0">
                <a:latin typeface="Times New Roman" pitchFamily="18" charset="0"/>
              </a:rPr>
              <a:t>comes ready to help you manage most of your team's administrative and performance oriented tasks. </a:t>
            </a:r>
          </a:p>
          <a:p>
            <a:pPr lvl="1" algn="ctr" eaLnBrk="1" hangingPunct="1"/>
            <a:r>
              <a:rPr lang="en-US" sz="3600" b="1" dirty="0" smtClean="0">
                <a:latin typeface="Times New Roman" pitchFamily="18" charset="0"/>
              </a:rPr>
              <a:t>you can purchase options for TEAM MANAGER to expand its capabilities. </a:t>
            </a:r>
            <a:endParaRPr lang="en-US" sz="3200" dirty="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57200" y="0"/>
            <a:ext cx="8229600" cy="990600"/>
          </a:xfrm>
        </p:spPr>
        <p:txBody>
          <a:bodyPr/>
          <a:lstStyle/>
          <a:p>
            <a:pPr eaLnBrk="1" hangingPunct="1"/>
            <a:r>
              <a:rPr lang="en-US" b="1" u="sng" dirty="0" smtClean="0">
                <a:solidFill>
                  <a:schemeClr val="tx1"/>
                </a:solidFill>
                <a:latin typeface="Times New Roman" pitchFamily="18" charset="0"/>
              </a:rPr>
              <a:t>Workshop Plan</a:t>
            </a:r>
            <a:endParaRPr lang="en-US" b="1" dirty="0" smtClean="0">
              <a:solidFill>
                <a:schemeClr val="tx1"/>
              </a:solidFill>
              <a:latin typeface="Times New Roman" pitchFamily="18" charset="0"/>
            </a:endParaRPr>
          </a:p>
        </p:txBody>
      </p:sp>
      <p:sp>
        <p:nvSpPr>
          <p:cNvPr id="10243" name="Rectangle 3"/>
          <p:cNvSpPr>
            <a:spLocks noGrp="1" noChangeArrowheads="1"/>
          </p:cNvSpPr>
          <p:nvPr>
            <p:ph type="body" idx="1"/>
          </p:nvPr>
        </p:nvSpPr>
        <p:spPr>
          <a:xfrm>
            <a:off x="762000" y="990600"/>
            <a:ext cx="7848600" cy="5638800"/>
          </a:xfrm>
        </p:spPr>
        <p:txBody>
          <a:bodyPr/>
          <a:lstStyle/>
          <a:p>
            <a:pPr marL="457200" indent="-457200">
              <a:buClr>
                <a:schemeClr val="tx1"/>
              </a:buClr>
              <a:buFont typeface="+mj-lt"/>
              <a:buAutoNum type="arabicPeriod"/>
            </a:pPr>
            <a:r>
              <a:rPr lang="en-US" sz="4800" dirty="0" smtClean="0"/>
              <a:t>Creating your team</a:t>
            </a:r>
          </a:p>
          <a:p>
            <a:pPr marL="457200" indent="-457200">
              <a:buClr>
                <a:schemeClr val="tx1"/>
              </a:buClr>
              <a:buFont typeface="+mj-lt"/>
              <a:buAutoNum type="arabicPeriod"/>
            </a:pPr>
            <a:r>
              <a:rPr lang="en-US" sz="4800" dirty="0" smtClean="0"/>
              <a:t>Creating a meet</a:t>
            </a:r>
          </a:p>
          <a:p>
            <a:pPr marL="457200" indent="-457200">
              <a:buClr>
                <a:schemeClr val="tx1"/>
              </a:buClr>
              <a:buFont typeface="+mj-lt"/>
              <a:buAutoNum type="arabicPeriod"/>
            </a:pPr>
            <a:r>
              <a:rPr lang="en-US" sz="4800" dirty="0" smtClean="0"/>
              <a:t>Miscellaneous</a:t>
            </a:r>
            <a:endParaRPr lang="en-US" sz="4000" dirty="0" smtClean="0"/>
          </a:p>
          <a:p>
            <a:pPr marL="457200" indent="-457200">
              <a:buClr>
                <a:schemeClr val="tx1"/>
              </a:buClr>
              <a:buFont typeface="+mj-lt"/>
              <a:buAutoNum type="arabicPeriod"/>
            </a:pPr>
            <a:r>
              <a:rPr lang="en-US" sz="4800" dirty="0" smtClean="0"/>
              <a:t>E-lessons</a:t>
            </a:r>
          </a:p>
          <a:p>
            <a:pPr marL="457200" indent="-457200">
              <a:buClr>
                <a:schemeClr val="tx1"/>
              </a:buClr>
              <a:buFont typeface="+mj-lt"/>
              <a:buAutoNum type="arabicPeriod"/>
            </a:pPr>
            <a:r>
              <a:rPr lang="en-US" sz="4800" dirty="0" smtClean="0"/>
              <a:t>Updating the Program</a:t>
            </a:r>
          </a:p>
          <a:p>
            <a:pPr marL="457200" indent="-457200">
              <a:buClr>
                <a:schemeClr val="tx1"/>
              </a:buClr>
              <a:buFont typeface="+mj-lt"/>
              <a:buAutoNum type="arabicPeriod"/>
            </a:pP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Creating your team</a:t>
            </a:r>
            <a:endParaRPr lang="en-US" dirty="0"/>
          </a:p>
        </p:txBody>
      </p:sp>
      <p:sp>
        <p:nvSpPr>
          <p:cNvPr id="3" name="Content Placeholder 2"/>
          <p:cNvSpPr>
            <a:spLocks noGrp="1"/>
          </p:cNvSpPr>
          <p:nvPr>
            <p:ph idx="1"/>
          </p:nvPr>
        </p:nvSpPr>
        <p:spPr/>
        <p:txBody>
          <a:bodyPr/>
          <a:lstStyle/>
          <a:p>
            <a:pPr marL="514350" indent="-514350">
              <a:buClr>
                <a:schemeClr val="tx1"/>
              </a:buClr>
              <a:buFont typeface="+mj-lt"/>
              <a:buAutoNum type="arabicPeriod"/>
            </a:pPr>
            <a:r>
              <a:rPr lang="en-US" sz="2800" dirty="0" smtClean="0"/>
              <a:t>Age up date – set to 6/15/2010 </a:t>
            </a:r>
          </a:p>
          <a:p>
            <a:pPr marL="914400" lvl="1" indent="-514350">
              <a:buClr>
                <a:schemeClr val="tx1"/>
              </a:buClr>
              <a:buFont typeface="+mj-lt"/>
              <a:buAutoNum type="arabicPeriod"/>
            </a:pPr>
            <a:r>
              <a:rPr lang="en-US" sz="2400" dirty="0" smtClean="0"/>
              <a:t>Set Up / Preferences / System preference – change the date</a:t>
            </a:r>
          </a:p>
          <a:p>
            <a:pPr marL="514350" indent="-514350">
              <a:buClr>
                <a:schemeClr val="tx1"/>
              </a:buClr>
              <a:buFont typeface="+mj-lt"/>
              <a:buAutoNum type="arabicPeriod"/>
            </a:pPr>
            <a:r>
              <a:rPr lang="en-US" sz="2800" dirty="0" smtClean="0"/>
              <a:t>Entering athletes – </a:t>
            </a:r>
          </a:p>
          <a:p>
            <a:pPr marL="914400" lvl="1" indent="-514350">
              <a:buClr>
                <a:schemeClr val="tx1"/>
              </a:buClr>
              <a:buFont typeface="+mj-lt"/>
              <a:buAutoNum type="arabicPeriod"/>
            </a:pPr>
            <a:r>
              <a:rPr lang="en-US" sz="2400" dirty="0" smtClean="0"/>
              <a:t>Creating custom fields</a:t>
            </a:r>
          </a:p>
          <a:p>
            <a:pPr marL="914400" lvl="1" indent="-514350">
              <a:buClr>
                <a:schemeClr val="tx1"/>
              </a:buClr>
              <a:buFont typeface="+mj-lt"/>
              <a:buAutoNum type="arabicPeriod"/>
            </a:pPr>
            <a:r>
              <a:rPr lang="en-US" sz="2400" dirty="0" smtClean="0"/>
              <a:t>Activating/Inactivating Athletes</a:t>
            </a:r>
          </a:p>
          <a:p>
            <a:pPr marL="914400" lvl="1" indent="-514350">
              <a:buClr>
                <a:schemeClr val="tx1"/>
              </a:buClr>
              <a:buFont typeface="+mj-lt"/>
              <a:buAutoNum type="arabicPeriod"/>
            </a:pPr>
            <a:r>
              <a:rPr lang="en-US" sz="2400" dirty="0" smtClean="0"/>
              <a:t>Universal moving of a set of athletes</a:t>
            </a:r>
          </a:p>
          <a:p>
            <a:pPr marL="514350" indent="-514350">
              <a:buClr>
                <a:schemeClr val="tx1"/>
              </a:buClr>
              <a:buFont typeface="+mj-lt"/>
              <a:buAutoNum type="arabicPeriod"/>
            </a:pPr>
            <a:r>
              <a:rPr lang="en-US" sz="2800" dirty="0" smtClean="0"/>
              <a:t>Creating A/B teams </a:t>
            </a:r>
          </a:p>
          <a:p>
            <a:pPr marL="514350" indent="-514350">
              <a:buClr>
                <a:schemeClr val="tx1"/>
              </a:buClr>
              <a:buFont typeface="+mj-lt"/>
              <a:buAutoNum type="arabicPeriod"/>
            </a:pPr>
            <a:r>
              <a:rPr lang="en-US" sz="2800" dirty="0" smtClean="0"/>
              <a:t>Creating a Team Records/BDQ/League Records files – import/export</a:t>
            </a:r>
          </a:p>
          <a:p>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endParaRPr lang="en-US" smtClean="0"/>
          </a:p>
        </p:txBody>
      </p:sp>
      <p:sp>
        <p:nvSpPr>
          <p:cNvPr id="13315" name="Rectangle 3"/>
          <p:cNvSpPr>
            <a:spLocks noGrp="1" noChangeArrowheads="1"/>
          </p:cNvSpPr>
          <p:nvPr>
            <p:ph type="body" idx="1"/>
          </p:nvPr>
        </p:nvSpPr>
        <p:spPr/>
        <p:txBody>
          <a:bodyPr/>
          <a:lstStyle/>
          <a:p>
            <a:pPr eaLnBrk="1" hangingPunct="1"/>
            <a:endParaRPr lang="en-US" smtClean="0"/>
          </a:p>
        </p:txBody>
      </p:sp>
      <p:pic>
        <p:nvPicPr>
          <p:cNvPr id="13316" name="Picture 4"/>
          <p:cNvPicPr>
            <a:picLocks noChangeAspect="1" noChangeArrowheads="1"/>
          </p:cNvPicPr>
          <p:nvPr/>
        </p:nvPicPr>
        <p:blipFill>
          <a:blip r:embed="rId2"/>
          <a:srcRect/>
          <a:stretch>
            <a:fillRect/>
          </a:stretch>
        </p:blipFill>
        <p:spPr bwMode="auto">
          <a:xfrm>
            <a:off x="0" y="0"/>
            <a:ext cx="9144000" cy="7086600"/>
          </a:xfrm>
          <a:prstGeom prst="rect">
            <a:avLst/>
          </a:prstGeom>
          <a:noFill/>
          <a:ln w="9525">
            <a:noFill/>
            <a:miter lim="800000"/>
            <a:headEnd/>
            <a:tailEnd/>
          </a:ln>
        </p:spPr>
      </p:pic>
      <p:sp>
        <p:nvSpPr>
          <p:cNvPr id="13317" name="Line 5"/>
          <p:cNvSpPr>
            <a:spLocks noChangeShapeType="1"/>
          </p:cNvSpPr>
          <p:nvPr/>
        </p:nvSpPr>
        <p:spPr bwMode="auto">
          <a:xfrm flipH="1" flipV="1">
            <a:off x="381000" y="381000"/>
            <a:ext cx="762000" cy="1763713"/>
          </a:xfrm>
          <a:prstGeom prst="line">
            <a:avLst/>
          </a:prstGeom>
          <a:noFill/>
          <a:ln w="19050">
            <a:solidFill>
              <a:srgbClr val="FF0000"/>
            </a:solidFill>
            <a:round/>
            <a:headEnd/>
            <a:tailEnd type="triangle" w="med" len="med"/>
          </a:ln>
        </p:spPr>
        <p:txBody>
          <a:bodyPr/>
          <a:lstStyle/>
          <a:p>
            <a:endParaRPr lang="en-US"/>
          </a:p>
        </p:txBody>
      </p:sp>
      <p:sp>
        <p:nvSpPr>
          <p:cNvPr id="13318" name="Line 6"/>
          <p:cNvSpPr>
            <a:spLocks noChangeShapeType="1"/>
          </p:cNvSpPr>
          <p:nvPr/>
        </p:nvSpPr>
        <p:spPr bwMode="auto">
          <a:xfrm flipV="1">
            <a:off x="1600200" y="381000"/>
            <a:ext cx="0" cy="1873250"/>
          </a:xfrm>
          <a:prstGeom prst="line">
            <a:avLst/>
          </a:prstGeom>
          <a:noFill/>
          <a:ln w="19050">
            <a:solidFill>
              <a:srgbClr val="FF0000"/>
            </a:solidFill>
            <a:round/>
            <a:headEnd/>
            <a:tailEnd type="triangle" w="med" len="med"/>
          </a:ln>
        </p:spPr>
        <p:txBody>
          <a:bodyPr/>
          <a:lstStyle/>
          <a:p>
            <a:endParaRPr lang="en-US"/>
          </a:p>
        </p:txBody>
      </p:sp>
      <p:sp>
        <p:nvSpPr>
          <p:cNvPr id="13319" name="Text Box 7"/>
          <p:cNvSpPr txBox="1">
            <a:spLocks noChangeArrowheads="1"/>
          </p:cNvSpPr>
          <p:nvPr/>
        </p:nvSpPr>
        <p:spPr bwMode="auto">
          <a:xfrm>
            <a:off x="609600" y="2209800"/>
            <a:ext cx="6248400" cy="2741613"/>
          </a:xfrm>
          <a:prstGeom prst="rect">
            <a:avLst/>
          </a:prstGeom>
          <a:solidFill>
            <a:schemeClr val="tx1"/>
          </a:solidFill>
          <a:ln w="38100" cmpd="dbl">
            <a:solidFill>
              <a:srgbClr val="FF0000"/>
            </a:solidFill>
            <a:miter lim="800000"/>
            <a:headEnd/>
            <a:tailEnd/>
          </a:ln>
        </p:spPr>
        <p:txBody>
          <a:bodyPr>
            <a:spAutoFit/>
          </a:bodyPr>
          <a:lstStyle/>
          <a:p>
            <a:pPr marL="342900" indent="-342900" algn="l"/>
            <a:r>
              <a:rPr lang="en-US">
                <a:solidFill>
                  <a:schemeClr val="bg1"/>
                </a:solidFill>
              </a:rPr>
              <a:t>In the team menu make sure to complete two items:</a:t>
            </a:r>
          </a:p>
          <a:p>
            <a:pPr marL="342900" indent="-342900" algn="l">
              <a:buFontTx/>
              <a:buAutoNum type="arabicPeriod"/>
            </a:pPr>
            <a:r>
              <a:rPr lang="en-US">
                <a:solidFill>
                  <a:schemeClr val="bg1"/>
                </a:solidFill>
              </a:rPr>
              <a:t>Add your team name – include updated contact information. Be sure to include ALL telephone and email addresses.</a:t>
            </a:r>
          </a:p>
          <a:p>
            <a:pPr marL="342900" indent="-342900" algn="l">
              <a:buFontTx/>
              <a:buAutoNum type="arabicPeriod"/>
            </a:pPr>
            <a:r>
              <a:rPr lang="en-US">
                <a:solidFill>
                  <a:schemeClr val="bg1"/>
                </a:solidFill>
              </a:rPr>
              <a:t>Add updated coaching information in the coach menu. Go to Team/Coaches to enter all coach information. Please record all certifications including expiration dates.</a:t>
            </a:r>
          </a:p>
          <a:p>
            <a:pPr marL="342900" indent="-342900" algn="l">
              <a:buFontTx/>
              <a:buAutoNum type="arabicPeriod"/>
            </a:pPr>
            <a:endParaRPr lang="en-US">
              <a:solidFill>
                <a:schemeClr val="bg1"/>
              </a:solidFill>
            </a:endParaRPr>
          </a:p>
        </p:txBody>
      </p:sp>
      <p:sp>
        <p:nvSpPr>
          <p:cNvPr id="13320" name="Text Box 8"/>
          <p:cNvSpPr txBox="1">
            <a:spLocks noChangeArrowheads="1"/>
          </p:cNvSpPr>
          <p:nvPr/>
        </p:nvSpPr>
        <p:spPr bwMode="auto">
          <a:xfrm>
            <a:off x="609600" y="5181600"/>
            <a:ext cx="8001000" cy="954088"/>
          </a:xfrm>
          <a:prstGeom prst="rect">
            <a:avLst/>
          </a:prstGeom>
          <a:solidFill>
            <a:schemeClr val="tx1"/>
          </a:solidFill>
          <a:ln w="38100" cmpd="dbl">
            <a:solidFill>
              <a:srgbClr val="FF0000"/>
            </a:solidFill>
            <a:miter lim="800000"/>
            <a:headEnd/>
            <a:tailEnd/>
          </a:ln>
        </p:spPr>
        <p:txBody>
          <a:bodyPr>
            <a:spAutoFit/>
          </a:bodyPr>
          <a:lstStyle/>
          <a:p>
            <a:pPr algn="l">
              <a:spcBef>
                <a:spcPct val="0"/>
              </a:spcBef>
            </a:pPr>
            <a:r>
              <a:rPr lang="en-US">
                <a:solidFill>
                  <a:schemeClr val="bg1"/>
                </a:solidFill>
              </a:rPr>
              <a:t>THIS IS VERY IMPORTANT – ESPECIALLY THE CONTACTS </a:t>
            </a:r>
          </a:p>
          <a:p>
            <a:pPr algn="l">
              <a:spcBef>
                <a:spcPct val="0"/>
              </a:spcBef>
            </a:pPr>
            <a:r>
              <a:rPr lang="en-US">
                <a:solidFill>
                  <a:schemeClr val="bg1"/>
                </a:solidFill>
              </a:rPr>
              <a:t>Correct coach and team contact information will make the end of the season run smoothly</a:t>
            </a:r>
            <a:r>
              <a:rPr lang="en-US"/>
              <a:t>.</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smtClean="0"/>
              <a:t> 	</a:t>
            </a:r>
          </a:p>
        </p:txBody>
      </p:sp>
      <p:sp>
        <p:nvSpPr>
          <p:cNvPr id="14339" name="Rectangle 3"/>
          <p:cNvSpPr>
            <a:spLocks noGrp="1" noChangeArrowheads="1"/>
          </p:cNvSpPr>
          <p:nvPr>
            <p:ph type="body" idx="1"/>
          </p:nvPr>
        </p:nvSpPr>
        <p:spPr/>
        <p:txBody>
          <a:bodyPr/>
          <a:lstStyle/>
          <a:p>
            <a:pPr eaLnBrk="1" hangingPunct="1"/>
            <a:endParaRPr lang="en-US" smtClean="0"/>
          </a:p>
        </p:txBody>
      </p:sp>
      <p:pic>
        <p:nvPicPr>
          <p:cNvPr id="14340" name="Picture 4"/>
          <p:cNvPicPr>
            <a:picLocks noChangeAspect="1" noChangeArrowheads="1"/>
          </p:cNvPicPr>
          <p:nvPr/>
        </p:nvPicPr>
        <p:blipFill>
          <a:blip r:embed="rId2"/>
          <a:srcRect/>
          <a:stretch>
            <a:fillRect/>
          </a:stretch>
        </p:blipFill>
        <p:spPr bwMode="auto">
          <a:xfrm>
            <a:off x="0" y="0"/>
            <a:ext cx="9220200" cy="7086600"/>
          </a:xfrm>
          <a:prstGeom prst="rect">
            <a:avLst/>
          </a:prstGeom>
          <a:noFill/>
          <a:ln w="9525">
            <a:noFill/>
            <a:miter lim="800000"/>
            <a:headEnd/>
            <a:tailEnd/>
          </a:ln>
        </p:spPr>
      </p:pic>
      <p:sp>
        <p:nvSpPr>
          <p:cNvPr id="14341" name="Text Box 5"/>
          <p:cNvSpPr txBox="1">
            <a:spLocks noChangeArrowheads="1"/>
          </p:cNvSpPr>
          <p:nvPr/>
        </p:nvSpPr>
        <p:spPr bwMode="auto">
          <a:xfrm>
            <a:off x="5334000" y="2057400"/>
            <a:ext cx="3505200" cy="4524315"/>
          </a:xfrm>
          <a:prstGeom prst="rect">
            <a:avLst/>
          </a:prstGeom>
          <a:solidFill>
            <a:schemeClr val="tx1"/>
          </a:solidFill>
          <a:ln w="38100" cmpd="dbl">
            <a:solidFill>
              <a:srgbClr val="FF0000"/>
            </a:solidFill>
            <a:miter lim="800000"/>
            <a:headEnd/>
            <a:tailEnd/>
          </a:ln>
        </p:spPr>
        <p:txBody>
          <a:bodyPr>
            <a:spAutoFit/>
          </a:bodyPr>
          <a:lstStyle/>
          <a:p>
            <a:pPr marL="342900" indent="-342900" algn="l"/>
            <a:r>
              <a:rPr lang="en-US" u="sng" dirty="0">
                <a:solidFill>
                  <a:schemeClr val="bg1"/>
                </a:solidFill>
              </a:rPr>
              <a:t>This is the athlete menu</a:t>
            </a:r>
          </a:p>
          <a:p>
            <a:pPr marL="342900" indent="-342900" algn="l">
              <a:spcBef>
                <a:spcPct val="0"/>
              </a:spcBef>
              <a:buFontTx/>
              <a:buAutoNum type="arabicPeriod"/>
            </a:pPr>
            <a:r>
              <a:rPr lang="en-US" dirty="0">
                <a:solidFill>
                  <a:schemeClr val="bg1"/>
                </a:solidFill>
              </a:rPr>
              <a:t>Enter in all information.  </a:t>
            </a:r>
          </a:p>
          <a:p>
            <a:pPr marL="342900" indent="-342900" algn="l">
              <a:spcBef>
                <a:spcPct val="0"/>
              </a:spcBef>
              <a:buFontTx/>
              <a:buAutoNum type="arabicPeriod"/>
            </a:pPr>
            <a:r>
              <a:rPr lang="en-US" dirty="0">
                <a:solidFill>
                  <a:schemeClr val="bg1"/>
                </a:solidFill>
              </a:rPr>
              <a:t>You do not need to put an ID # in or build and ID as this is for USS swimming only or use the registration button.</a:t>
            </a:r>
          </a:p>
          <a:p>
            <a:pPr marL="342900" indent="-342900" algn="l">
              <a:spcBef>
                <a:spcPct val="0"/>
              </a:spcBef>
              <a:buFontTx/>
              <a:buAutoNum type="arabicPeriod"/>
            </a:pPr>
            <a:r>
              <a:rPr lang="en-US" dirty="0">
                <a:solidFill>
                  <a:schemeClr val="bg1"/>
                </a:solidFill>
              </a:rPr>
              <a:t>USE THE CUSTOM TAB.  (To set this tab up go to Set-up/Athlete Custom Fields.) </a:t>
            </a:r>
          </a:p>
          <a:p>
            <a:pPr marL="800100" lvl="1" indent="-342900" algn="l">
              <a:spcBef>
                <a:spcPct val="0"/>
              </a:spcBef>
              <a:buFontTx/>
              <a:buChar char="•"/>
            </a:pPr>
            <a:r>
              <a:rPr lang="en-US" dirty="0">
                <a:solidFill>
                  <a:schemeClr val="bg1"/>
                </a:solidFill>
              </a:rPr>
              <a:t> These fields can be any information you would like to have about the athlete and/or family (such as Parent volunteer job or T-shirt size</a:t>
            </a:r>
            <a:r>
              <a:rPr lang="en-US" dirty="0" smtClean="0">
                <a:solidFill>
                  <a:schemeClr val="bg1"/>
                </a:solidFill>
              </a:rPr>
              <a:t>).</a:t>
            </a:r>
          </a:p>
          <a:p>
            <a:pPr marL="342900" indent="-342900">
              <a:buFontTx/>
              <a:buChar char="•"/>
            </a:pPr>
            <a:r>
              <a:rPr lang="en-US" b="0" dirty="0" smtClean="0">
                <a:solidFill>
                  <a:schemeClr val="bg1"/>
                </a:solidFill>
              </a:rPr>
              <a:t>A and B Team Set up</a:t>
            </a:r>
            <a:endParaRPr lang="en-US" b="0" dirty="0">
              <a:solidFill>
                <a:schemeClr val="bg1"/>
              </a:solidFill>
            </a:endParaRPr>
          </a:p>
        </p:txBody>
      </p:sp>
      <p:sp>
        <p:nvSpPr>
          <p:cNvPr id="14342" name="Oval 6"/>
          <p:cNvSpPr>
            <a:spLocks noChangeArrowheads="1"/>
          </p:cNvSpPr>
          <p:nvPr/>
        </p:nvSpPr>
        <p:spPr bwMode="auto">
          <a:xfrm>
            <a:off x="5638800" y="1295400"/>
            <a:ext cx="609600" cy="381000"/>
          </a:xfrm>
          <a:prstGeom prst="ellipse">
            <a:avLst/>
          </a:prstGeom>
          <a:noFill/>
          <a:ln w="25400">
            <a:solidFill>
              <a:srgbClr val="FF0000"/>
            </a:solidFill>
            <a:round/>
            <a:headEnd/>
            <a:tailEnd/>
          </a:ln>
        </p:spPr>
        <p:txBody>
          <a:bodyPr wrap="none" anchor="ctr"/>
          <a:lstStyle/>
          <a:p>
            <a:endParaRPr lang="en-US"/>
          </a:p>
        </p:txBody>
      </p:sp>
      <p:sp>
        <p:nvSpPr>
          <p:cNvPr id="14343" name="Text Box 7"/>
          <p:cNvSpPr txBox="1">
            <a:spLocks noChangeArrowheads="1"/>
          </p:cNvSpPr>
          <p:nvPr/>
        </p:nvSpPr>
        <p:spPr bwMode="auto">
          <a:xfrm>
            <a:off x="990600" y="2819400"/>
            <a:ext cx="3733800" cy="954088"/>
          </a:xfrm>
          <a:prstGeom prst="rect">
            <a:avLst/>
          </a:prstGeom>
          <a:solidFill>
            <a:schemeClr val="tx1"/>
          </a:solidFill>
          <a:ln w="38100" cmpd="dbl">
            <a:solidFill>
              <a:srgbClr val="FF0000"/>
            </a:solidFill>
            <a:miter lim="800000"/>
            <a:headEnd/>
            <a:tailEnd/>
          </a:ln>
        </p:spPr>
        <p:txBody>
          <a:bodyPr>
            <a:spAutoFit/>
          </a:bodyPr>
          <a:lstStyle/>
          <a:p>
            <a:pPr algn="l">
              <a:spcBef>
                <a:spcPct val="0"/>
              </a:spcBef>
            </a:pPr>
            <a:r>
              <a:rPr lang="en-US">
                <a:solidFill>
                  <a:schemeClr val="bg1"/>
                </a:solidFill>
              </a:rPr>
              <a:t>The recruiting button has other info that you can add about your swimmers.</a:t>
            </a:r>
            <a:r>
              <a:rPr lang="en-US"/>
              <a:t>  </a:t>
            </a:r>
          </a:p>
        </p:txBody>
      </p:sp>
      <p:sp>
        <p:nvSpPr>
          <p:cNvPr id="14344" name="Oval 8"/>
          <p:cNvSpPr>
            <a:spLocks noChangeArrowheads="1"/>
          </p:cNvSpPr>
          <p:nvPr/>
        </p:nvSpPr>
        <p:spPr bwMode="auto">
          <a:xfrm>
            <a:off x="1981200" y="0"/>
            <a:ext cx="685800" cy="609600"/>
          </a:xfrm>
          <a:prstGeom prst="ellipse">
            <a:avLst/>
          </a:prstGeom>
          <a:noFill/>
          <a:ln w="25400">
            <a:solidFill>
              <a:srgbClr val="FF0000"/>
            </a:solidFill>
            <a:round/>
            <a:headEnd/>
            <a:tailEnd/>
          </a:ln>
        </p:spPr>
        <p:txBody>
          <a:bodyPr wrap="none" anchor="ctr"/>
          <a:lstStyle/>
          <a:p>
            <a:endParaRPr lang="en-US"/>
          </a:p>
        </p:txBody>
      </p:sp>
      <p:sp>
        <p:nvSpPr>
          <p:cNvPr id="14345" name="Line 9"/>
          <p:cNvSpPr>
            <a:spLocks noChangeShapeType="1"/>
          </p:cNvSpPr>
          <p:nvPr/>
        </p:nvSpPr>
        <p:spPr bwMode="auto">
          <a:xfrm flipV="1">
            <a:off x="2286000" y="533400"/>
            <a:ext cx="0" cy="2286000"/>
          </a:xfrm>
          <a:prstGeom prst="line">
            <a:avLst/>
          </a:prstGeom>
          <a:noFill/>
          <a:ln w="25400">
            <a:solidFill>
              <a:srgbClr val="FF0000"/>
            </a:solidFill>
            <a:round/>
            <a:headEnd/>
            <a:tailEnd type="triangle" w="med" len="med"/>
          </a:ln>
        </p:spPr>
        <p:txBody>
          <a:bodyPr/>
          <a:lstStyle/>
          <a:p>
            <a:endParaRPr lang="en-US"/>
          </a:p>
        </p:txBody>
      </p:sp>
      <p:sp>
        <p:nvSpPr>
          <p:cNvPr id="14346" name="Line 10"/>
          <p:cNvSpPr>
            <a:spLocks noChangeShapeType="1"/>
          </p:cNvSpPr>
          <p:nvPr/>
        </p:nvSpPr>
        <p:spPr bwMode="auto">
          <a:xfrm flipH="1" flipV="1">
            <a:off x="6172200" y="1676400"/>
            <a:ext cx="304800" cy="381000"/>
          </a:xfrm>
          <a:prstGeom prst="line">
            <a:avLst/>
          </a:prstGeom>
          <a:noFill/>
          <a:ln w="25400">
            <a:solidFill>
              <a:srgbClr val="FF0000"/>
            </a:solidFill>
            <a:round/>
            <a:headEnd/>
            <a:tailEnd type="triangle" w="med" len="med"/>
          </a:ln>
        </p:spPr>
        <p:txBody>
          <a:bodyPr/>
          <a:lstStyle/>
          <a:p>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endParaRPr lang="en-US" smtClean="0"/>
          </a:p>
        </p:txBody>
      </p:sp>
      <p:sp>
        <p:nvSpPr>
          <p:cNvPr id="15363" name="Rectangle 3"/>
          <p:cNvSpPr>
            <a:spLocks noGrp="1" noChangeArrowheads="1"/>
          </p:cNvSpPr>
          <p:nvPr>
            <p:ph type="body" idx="1"/>
          </p:nvPr>
        </p:nvSpPr>
        <p:spPr/>
        <p:txBody>
          <a:bodyPr/>
          <a:lstStyle/>
          <a:p>
            <a:pPr eaLnBrk="1" hangingPunct="1"/>
            <a:endParaRPr lang="en-US" smtClean="0"/>
          </a:p>
        </p:txBody>
      </p:sp>
      <p:pic>
        <p:nvPicPr>
          <p:cNvPr id="15364" name="Picture 4"/>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15365" name="Text Box 5"/>
          <p:cNvSpPr txBox="1">
            <a:spLocks noChangeArrowheads="1"/>
          </p:cNvSpPr>
          <p:nvPr/>
        </p:nvSpPr>
        <p:spPr bwMode="auto">
          <a:xfrm>
            <a:off x="533400" y="3276600"/>
            <a:ext cx="3505200" cy="2603500"/>
          </a:xfrm>
          <a:prstGeom prst="rect">
            <a:avLst/>
          </a:prstGeom>
          <a:solidFill>
            <a:schemeClr val="tx1"/>
          </a:solidFill>
          <a:ln w="38100" cmpd="dbl">
            <a:solidFill>
              <a:srgbClr val="FF0000"/>
            </a:solidFill>
            <a:miter lim="800000"/>
            <a:headEnd/>
            <a:tailEnd/>
          </a:ln>
        </p:spPr>
        <p:txBody>
          <a:bodyPr>
            <a:spAutoFit/>
          </a:bodyPr>
          <a:lstStyle/>
          <a:p>
            <a:pPr algn="l"/>
            <a:r>
              <a:rPr lang="en-US" dirty="0">
                <a:solidFill>
                  <a:schemeClr val="bg1"/>
                </a:solidFill>
              </a:rPr>
              <a:t>Choosing an athlete gives the option of creating a registration sheet utilizing stored information. </a:t>
            </a:r>
          </a:p>
          <a:p>
            <a:pPr algn="l"/>
            <a:endParaRPr lang="en-US" dirty="0">
              <a:solidFill>
                <a:schemeClr val="bg1"/>
              </a:solidFill>
            </a:endParaRPr>
          </a:p>
          <a:p>
            <a:pPr algn="l"/>
            <a:r>
              <a:rPr lang="en-US" dirty="0">
                <a:solidFill>
                  <a:schemeClr val="bg1"/>
                </a:solidFill>
              </a:rPr>
              <a:t>This option could come in handy to track members from year to year. </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endParaRPr lang="en-US" smtClean="0"/>
          </a:p>
        </p:txBody>
      </p:sp>
      <p:sp>
        <p:nvSpPr>
          <p:cNvPr id="16387" name="Rectangle 3"/>
          <p:cNvSpPr>
            <a:spLocks noGrp="1" noChangeArrowheads="1"/>
          </p:cNvSpPr>
          <p:nvPr>
            <p:ph type="body" idx="1"/>
          </p:nvPr>
        </p:nvSpPr>
        <p:spPr/>
        <p:txBody>
          <a:bodyPr/>
          <a:lstStyle/>
          <a:p>
            <a:pPr eaLnBrk="1" hangingPunct="1"/>
            <a:endParaRPr lang="en-US" smtClean="0"/>
          </a:p>
        </p:txBody>
      </p:sp>
      <p:pic>
        <p:nvPicPr>
          <p:cNvPr id="16388" name="Picture 4"/>
          <p:cNvPicPr>
            <a:picLocks noChangeAspect="1" noChangeArrowheads="1"/>
          </p:cNvPicPr>
          <p:nvPr/>
        </p:nvPicPr>
        <p:blipFill>
          <a:blip r:embed="rId2"/>
          <a:srcRect/>
          <a:stretch>
            <a:fillRect/>
          </a:stretch>
        </p:blipFill>
        <p:spPr bwMode="auto">
          <a:xfrm>
            <a:off x="0" y="-76200"/>
            <a:ext cx="9144000" cy="6934200"/>
          </a:xfrm>
          <a:prstGeom prst="rect">
            <a:avLst/>
          </a:prstGeom>
          <a:noFill/>
          <a:ln w="9525">
            <a:noFill/>
            <a:miter lim="800000"/>
            <a:headEnd/>
            <a:tailEnd/>
          </a:ln>
        </p:spPr>
      </p:pic>
      <p:sp>
        <p:nvSpPr>
          <p:cNvPr id="16389" name="Text Box 5"/>
          <p:cNvSpPr txBox="1">
            <a:spLocks noChangeArrowheads="1"/>
          </p:cNvSpPr>
          <p:nvPr/>
        </p:nvSpPr>
        <p:spPr bwMode="auto">
          <a:xfrm>
            <a:off x="1752600" y="4572000"/>
            <a:ext cx="6019800" cy="954088"/>
          </a:xfrm>
          <a:prstGeom prst="rect">
            <a:avLst/>
          </a:prstGeom>
          <a:solidFill>
            <a:schemeClr val="tx1"/>
          </a:solidFill>
          <a:ln w="38100" cmpd="dbl" algn="ctr">
            <a:solidFill>
              <a:srgbClr val="FF0000"/>
            </a:solidFill>
            <a:miter lim="800000"/>
            <a:headEnd/>
            <a:tailEnd/>
          </a:ln>
        </p:spPr>
        <p:txBody>
          <a:bodyPr>
            <a:spAutoFit/>
          </a:bodyPr>
          <a:lstStyle/>
          <a:p>
            <a:r>
              <a:rPr lang="en-US">
                <a:solidFill>
                  <a:schemeClr val="bg1"/>
                </a:solidFill>
              </a:rPr>
              <a:t>In the athlete/results menu – you can browse an individual’s results.  When a mistake is made in results, this is where the mistake is corrected</a:t>
            </a:r>
            <a:r>
              <a:rPr lang="en-US"/>
              <a:t>. </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endParaRPr lang="en-US" smtClean="0"/>
          </a:p>
        </p:txBody>
      </p:sp>
      <p:sp>
        <p:nvSpPr>
          <p:cNvPr id="17411" name="Rectangle 3"/>
          <p:cNvSpPr>
            <a:spLocks noGrp="1" noChangeArrowheads="1"/>
          </p:cNvSpPr>
          <p:nvPr>
            <p:ph type="body" idx="1"/>
          </p:nvPr>
        </p:nvSpPr>
        <p:spPr/>
        <p:txBody>
          <a:bodyPr/>
          <a:lstStyle/>
          <a:p>
            <a:pPr eaLnBrk="1" hangingPunct="1"/>
            <a:endParaRPr lang="en-US" smtClean="0"/>
          </a:p>
        </p:txBody>
      </p:sp>
      <p:pic>
        <p:nvPicPr>
          <p:cNvPr id="17412" name="Picture 4"/>
          <p:cNvPicPr>
            <a:picLocks noChangeAspect="1" noChangeArrowheads="1"/>
          </p:cNvPicPr>
          <p:nvPr/>
        </p:nvPicPr>
        <p:blipFill>
          <a:blip r:embed="rId2"/>
          <a:srcRect/>
          <a:stretch>
            <a:fillRect/>
          </a:stretch>
        </p:blipFill>
        <p:spPr bwMode="auto">
          <a:xfrm>
            <a:off x="0" y="0"/>
            <a:ext cx="9296400" cy="6858000"/>
          </a:xfrm>
          <a:prstGeom prst="rect">
            <a:avLst/>
          </a:prstGeom>
          <a:noFill/>
          <a:ln w="9525">
            <a:noFill/>
            <a:miter lim="800000"/>
            <a:headEnd/>
            <a:tailEnd/>
          </a:ln>
        </p:spPr>
      </p:pic>
      <p:sp>
        <p:nvSpPr>
          <p:cNvPr id="17413" name="Text Box 5"/>
          <p:cNvSpPr txBox="1">
            <a:spLocks noChangeArrowheads="1"/>
          </p:cNvSpPr>
          <p:nvPr/>
        </p:nvSpPr>
        <p:spPr bwMode="auto">
          <a:xfrm>
            <a:off x="2362200" y="304800"/>
            <a:ext cx="6781800" cy="1778000"/>
          </a:xfrm>
          <a:prstGeom prst="rect">
            <a:avLst/>
          </a:prstGeom>
          <a:solidFill>
            <a:schemeClr val="tx1"/>
          </a:solidFill>
          <a:ln w="38100" cmpd="dbl">
            <a:solidFill>
              <a:srgbClr val="FF0000"/>
            </a:solidFill>
            <a:miter lim="800000"/>
            <a:headEnd/>
            <a:tailEnd/>
          </a:ln>
        </p:spPr>
        <p:txBody>
          <a:bodyPr>
            <a:spAutoFit/>
          </a:bodyPr>
          <a:lstStyle/>
          <a:p>
            <a:pPr lvl="1" algn="l">
              <a:spcBef>
                <a:spcPct val="0"/>
              </a:spcBef>
            </a:pPr>
            <a:r>
              <a:rPr lang="en-US">
                <a:solidFill>
                  <a:schemeClr val="bg1"/>
                </a:solidFill>
              </a:rPr>
              <a:t>You can add a photo of the swimmer.  It takes *.bmp format.  You may have to play with this feature to get the photo the correct size.</a:t>
            </a:r>
          </a:p>
          <a:p>
            <a:pPr algn="l">
              <a:spcBef>
                <a:spcPct val="0"/>
              </a:spcBef>
            </a:pPr>
            <a:r>
              <a:rPr lang="en-US">
                <a:solidFill>
                  <a:schemeClr val="bg1"/>
                </a:solidFill>
              </a:rPr>
              <a:t>To finish entering the swimmer hit OK and you can move onto the next swimmer.  </a:t>
            </a:r>
          </a:p>
          <a:p>
            <a:pPr algn="l">
              <a:spcBef>
                <a:spcPct val="0"/>
              </a:spcBef>
            </a:pPr>
            <a:r>
              <a:rPr lang="en-US">
                <a:solidFill>
                  <a:schemeClr val="bg1"/>
                </a:solidFill>
              </a:rPr>
              <a:t>To exit out of the Athlete information form hit Cancel.</a:t>
            </a:r>
            <a:endParaRPr lang="en-US" b="0">
              <a:solidFill>
                <a:schemeClr val="bg1"/>
              </a:solidFill>
            </a:endParaRPr>
          </a:p>
        </p:txBody>
      </p:sp>
      <p:sp>
        <p:nvSpPr>
          <p:cNvPr id="17414" name="Oval 6"/>
          <p:cNvSpPr>
            <a:spLocks noChangeArrowheads="1"/>
          </p:cNvSpPr>
          <p:nvPr/>
        </p:nvSpPr>
        <p:spPr bwMode="auto">
          <a:xfrm>
            <a:off x="4114800" y="3200400"/>
            <a:ext cx="4648200" cy="2438400"/>
          </a:xfrm>
          <a:prstGeom prst="ellipse">
            <a:avLst/>
          </a:prstGeom>
          <a:noFill/>
          <a:ln w="25400">
            <a:solidFill>
              <a:srgbClr val="FF0000"/>
            </a:solidFill>
            <a:round/>
            <a:headEnd/>
            <a:tailEnd/>
          </a:ln>
        </p:spPr>
        <p:txBody>
          <a:bodyPr wrap="none" anchor="ctr"/>
          <a:lstStyle/>
          <a:p>
            <a:endParaRPr lang="en-US"/>
          </a:p>
        </p:txBody>
      </p:sp>
      <p:sp>
        <p:nvSpPr>
          <p:cNvPr id="17415" name="Line 7"/>
          <p:cNvSpPr>
            <a:spLocks noChangeShapeType="1"/>
          </p:cNvSpPr>
          <p:nvPr/>
        </p:nvSpPr>
        <p:spPr bwMode="auto">
          <a:xfrm flipH="1">
            <a:off x="7620000" y="2057400"/>
            <a:ext cx="152400" cy="1298575"/>
          </a:xfrm>
          <a:prstGeom prst="line">
            <a:avLst/>
          </a:prstGeom>
          <a:noFill/>
          <a:ln w="25400">
            <a:solidFill>
              <a:srgbClr val="FF0000"/>
            </a:solidFill>
            <a:round/>
            <a:headEnd/>
            <a:tailEnd type="triangle" w="med" len="med"/>
          </a:ln>
        </p:spPr>
        <p:txBody>
          <a:bodyPr/>
          <a:lstStyle/>
          <a:p>
            <a:endParaRPr lang="en-US"/>
          </a:p>
        </p:txBody>
      </p:sp>
      <p:sp>
        <p:nvSpPr>
          <p:cNvPr id="17416" name="Text Box 8"/>
          <p:cNvSpPr txBox="1">
            <a:spLocks noChangeArrowheads="1"/>
          </p:cNvSpPr>
          <p:nvPr/>
        </p:nvSpPr>
        <p:spPr bwMode="auto">
          <a:xfrm>
            <a:off x="685800" y="5715000"/>
            <a:ext cx="3048000" cy="366713"/>
          </a:xfrm>
          <a:prstGeom prst="rect">
            <a:avLst/>
          </a:prstGeom>
          <a:solidFill>
            <a:schemeClr val="tx1"/>
          </a:solidFill>
          <a:ln w="9525">
            <a:noFill/>
            <a:miter lim="800000"/>
            <a:headEnd/>
            <a:tailEnd/>
          </a:ln>
        </p:spPr>
        <p:txBody>
          <a:bodyPr>
            <a:spAutoFit/>
          </a:bodyPr>
          <a:lstStyle/>
          <a:p>
            <a:pPr algn="l"/>
            <a:r>
              <a:rPr lang="en-US"/>
              <a:t>This is the recruiting menu</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Universal Moving</a:t>
            </a:r>
            <a:endParaRPr lang="en-US" dirty="0"/>
          </a:p>
        </p:txBody>
      </p:sp>
      <p:sp>
        <p:nvSpPr>
          <p:cNvPr id="3" name="Content Placeholder 2"/>
          <p:cNvSpPr>
            <a:spLocks noGrp="1"/>
          </p:cNvSpPr>
          <p:nvPr>
            <p:ph idx="1"/>
          </p:nvPr>
        </p:nvSpPr>
        <p:spPr/>
        <p:txBody>
          <a:bodyPr/>
          <a:lstStyle/>
          <a:p>
            <a:r>
              <a:rPr lang="en-US" dirty="0" smtClean="0"/>
              <a:t>To move an entire set of athletes:</a:t>
            </a:r>
          </a:p>
          <a:p>
            <a:endParaRPr lang="en-US" dirty="0" smtClean="0"/>
          </a:p>
          <a:p>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457200" y="274638"/>
            <a:ext cx="8229600" cy="868362"/>
          </a:xfrm>
        </p:spPr>
        <p:txBody>
          <a:bodyPr/>
          <a:lstStyle/>
          <a:p>
            <a:pPr eaLnBrk="1" hangingPunct="1"/>
            <a:r>
              <a:rPr lang="en-US" sz="3600" dirty="0" err="1" smtClean="0">
                <a:solidFill>
                  <a:schemeClr val="tx1"/>
                </a:solidFill>
                <a:latin typeface="Times New Roman" pitchFamily="18" charset="0"/>
              </a:rPr>
              <a:t>Midlakes</a:t>
            </a:r>
            <a:r>
              <a:rPr lang="en-US" sz="3600" dirty="0" smtClean="0">
                <a:solidFill>
                  <a:schemeClr val="tx1"/>
                </a:solidFill>
                <a:latin typeface="Times New Roman" pitchFamily="18" charset="0"/>
              </a:rPr>
              <a:t> </a:t>
            </a:r>
            <a:r>
              <a:rPr lang="en-US" sz="3600" dirty="0" err="1" smtClean="0">
                <a:solidFill>
                  <a:schemeClr val="tx1"/>
                </a:solidFill>
                <a:latin typeface="Times New Roman" pitchFamily="18" charset="0"/>
              </a:rPr>
              <a:t>Hy-Tek</a:t>
            </a:r>
            <a:r>
              <a:rPr lang="en-US" sz="3600" dirty="0" smtClean="0">
                <a:solidFill>
                  <a:schemeClr val="tx1"/>
                </a:solidFill>
                <a:latin typeface="Times New Roman" pitchFamily="18" charset="0"/>
              </a:rPr>
              <a:t> Clinic 2010</a:t>
            </a:r>
          </a:p>
        </p:txBody>
      </p:sp>
      <p:sp>
        <p:nvSpPr>
          <p:cNvPr id="2051" name="Rectangle 3"/>
          <p:cNvSpPr>
            <a:spLocks noGrp="1" noChangeArrowheads="1"/>
          </p:cNvSpPr>
          <p:nvPr>
            <p:ph type="body" idx="1"/>
          </p:nvPr>
        </p:nvSpPr>
        <p:spPr>
          <a:xfrm>
            <a:off x="228600" y="1371600"/>
            <a:ext cx="8686800" cy="5029200"/>
          </a:xfrm>
        </p:spPr>
        <p:txBody>
          <a:bodyPr/>
          <a:lstStyle/>
          <a:p>
            <a:pPr eaLnBrk="1" hangingPunct="1"/>
            <a:r>
              <a:rPr lang="en-US" b="1" dirty="0" smtClean="0">
                <a:latin typeface="Times New Roman" pitchFamily="18" charset="0"/>
              </a:rPr>
              <a:t>Eric Bartleson, </a:t>
            </a:r>
            <a:r>
              <a:rPr lang="en-US" sz="2400" b="1" dirty="0" smtClean="0">
                <a:latin typeface="Times New Roman" pitchFamily="18" charset="0"/>
              </a:rPr>
              <a:t>General Manager, NHSTC</a:t>
            </a:r>
            <a:endParaRPr lang="en-US" b="1" dirty="0" smtClean="0">
              <a:latin typeface="Times New Roman" pitchFamily="18" charset="0"/>
            </a:endParaRPr>
          </a:p>
          <a:p>
            <a:pPr lvl="1" eaLnBrk="1" hangingPunct="1">
              <a:lnSpc>
                <a:spcPct val="80000"/>
              </a:lnSpc>
              <a:defRPr/>
            </a:pPr>
            <a:r>
              <a:rPr lang="en-US" b="1" dirty="0" smtClean="0">
                <a:latin typeface="Times New Roman" pitchFamily="18" charset="0"/>
              </a:rPr>
              <a:t>Coaching Experience:</a:t>
            </a:r>
          </a:p>
          <a:p>
            <a:pPr lvl="2" eaLnBrk="1" hangingPunct="1">
              <a:lnSpc>
                <a:spcPct val="80000"/>
              </a:lnSpc>
              <a:defRPr/>
            </a:pPr>
            <a:r>
              <a:rPr lang="en-US" b="1" dirty="0" smtClean="0">
                <a:latin typeface="Times New Roman" pitchFamily="18" charset="0"/>
              </a:rPr>
              <a:t>Newport HS</a:t>
            </a:r>
          </a:p>
          <a:p>
            <a:pPr lvl="2" eaLnBrk="1" hangingPunct="1">
              <a:lnSpc>
                <a:spcPct val="80000"/>
              </a:lnSpc>
              <a:defRPr/>
            </a:pPr>
            <a:r>
              <a:rPr lang="en-US" b="1" dirty="0" smtClean="0">
                <a:latin typeface="Times New Roman" pitchFamily="18" charset="0"/>
              </a:rPr>
              <a:t>Newport Hills Swim and Tennis Club</a:t>
            </a:r>
          </a:p>
          <a:p>
            <a:pPr lvl="1" eaLnBrk="1" hangingPunct="1">
              <a:lnSpc>
                <a:spcPct val="80000"/>
              </a:lnSpc>
              <a:defRPr/>
            </a:pPr>
            <a:r>
              <a:rPr lang="en-US" b="1" dirty="0" smtClean="0">
                <a:latin typeface="Times New Roman" pitchFamily="18" charset="0"/>
              </a:rPr>
              <a:t>Treasurer, WISCA</a:t>
            </a:r>
          </a:p>
          <a:p>
            <a:pPr lvl="1" eaLnBrk="1" hangingPunct="1">
              <a:lnSpc>
                <a:spcPct val="80000"/>
              </a:lnSpc>
              <a:defRPr/>
            </a:pPr>
            <a:r>
              <a:rPr lang="en-US" b="1" dirty="0" smtClean="0">
                <a:latin typeface="Times New Roman" pitchFamily="18" charset="0"/>
              </a:rPr>
              <a:t>Over 16years experience with </a:t>
            </a:r>
            <a:r>
              <a:rPr lang="en-US" b="1" dirty="0" err="1" smtClean="0">
                <a:latin typeface="Times New Roman" pitchFamily="18" charset="0"/>
              </a:rPr>
              <a:t>HyTek</a:t>
            </a:r>
            <a:r>
              <a:rPr lang="en-US" b="1" dirty="0" smtClean="0">
                <a:latin typeface="Times New Roman" pitchFamily="18" charset="0"/>
              </a:rPr>
              <a:t> programs</a:t>
            </a:r>
          </a:p>
          <a:p>
            <a:pPr lvl="1" eaLnBrk="1" hangingPunct="1">
              <a:lnSpc>
                <a:spcPct val="80000"/>
              </a:lnSpc>
              <a:defRPr/>
            </a:pPr>
            <a:r>
              <a:rPr lang="en-US" b="1" dirty="0" smtClean="0">
                <a:latin typeface="Times New Roman" pitchFamily="18" charset="0"/>
              </a:rPr>
              <a:t>7 years as instructor for </a:t>
            </a:r>
            <a:r>
              <a:rPr lang="en-US" b="1" dirty="0" err="1" smtClean="0">
                <a:latin typeface="Times New Roman" pitchFamily="18" charset="0"/>
              </a:rPr>
              <a:t>Midlakes</a:t>
            </a:r>
            <a:endParaRPr lang="en-US" b="1" dirty="0" smtClean="0">
              <a:latin typeface="Times New Roman" pitchFamily="18" charset="0"/>
            </a:endParaRPr>
          </a:p>
          <a:p>
            <a:pPr eaLnBrk="1" hangingPunct="1"/>
            <a:r>
              <a:rPr lang="en-US" b="1" dirty="0" smtClean="0">
                <a:latin typeface="Times New Roman" pitchFamily="18" charset="0"/>
              </a:rPr>
              <a:t>Contact Information</a:t>
            </a:r>
          </a:p>
          <a:p>
            <a:pPr lvl="1" eaLnBrk="1" hangingPunct="1"/>
            <a:r>
              <a:rPr lang="en-US" b="1" dirty="0" smtClean="0">
                <a:latin typeface="Times New Roman" pitchFamily="18" charset="0"/>
              </a:rPr>
              <a:t>Work: 425-746-9510</a:t>
            </a:r>
          </a:p>
          <a:p>
            <a:pPr lvl="1" eaLnBrk="1" hangingPunct="1"/>
            <a:r>
              <a:rPr lang="en-US" b="1" dirty="0" smtClean="0">
                <a:latin typeface="Times New Roman" pitchFamily="18" charset="0"/>
              </a:rPr>
              <a:t>Eric@nhstc.com</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7"/>
          <p:cNvPicPr>
            <a:picLocks noChangeAspect="1" noChangeArrowheads="1"/>
          </p:cNvPicPr>
          <p:nvPr/>
        </p:nvPicPr>
        <p:blipFill>
          <a:blip r:embed="rId2"/>
          <a:srcRect/>
          <a:stretch>
            <a:fillRect/>
          </a:stretch>
        </p:blipFill>
        <p:spPr bwMode="auto">
          <a:xfrm>
            <a:off x="-1143000" y="0"/>
            <a:ext cx="12192000" cy="7620000"/>
          </a:xfrm>
          <a:prstGeom prst="rect">
            <a:avLst/>
          </a:prstGeom>
          <a:noFill/>
          <a:ln w="9525" algn="ctr">
            <a:noFill/>
            <a:miter lim="800000"/>
            <a:headEnd/>
            <a:tailEnd/>
          </a:ln>
        </p:spPr>
      </p:pic>
      <p:sp>
        <p:nvSpPr>
          <p:cNvPr id="18435" name="Text Box 5"/>
          <p:cNvSpPr txBox="1">
            <a:spLocks noChangeArrowheads="1"/>
          </p:cNvSpPr>
          <p:nvPr/>
        </p:nvSpPr>
        <p:spPr bwMode="auto">
          <a:xfrm>
            <a:off x="990600" y="2057400"/>
            <a:ext cx="7315200" cy="2327275"/>
          </a:xfrm>
          <a:prstGeom prst="rect">
            <a:avLst/>
          </a:prstGeom>
          <a:solidFill>
            <a:schemeClr val="tx1"/>
          </a:solidFill>
          <a:ln w="38100" cmpd="dbl">
            <a:solidFill>
              <a:srgbClr val="FF0000"/>
            </a:solidFill>
            <a:miter lim="800000"/>
            <a:headEnd/>
            <a:tailEnd/>
          </a:ln>
        </p:spPr>
        <p:txBody>
          <a:bodyPr>
            <a:spAutoFit/>
          </a:bodyPr>
          <a:lstStyle/>
          <a:p>
            <a:pPr algn="l">
              <a:spcBef>
                <a:spcPct val="0"/>
              </a:spcBef>
            </a:pPr>
            <a:r>
              <a:rPr lang="en-US">
                <a:solidFill>
                  <a:schemeClr val="bg1"/>
                </a:solidFill>
              </a:rPr>
              <a:t>If you are starting with no Time Standards then you will:</a:t>
            </a:r>
          </a:p>
          <a:p>
            <a:pPr lvl="1" algn="l">
              <a:spcBef>
                <a:spcPct val="0"/>
              </a:spcBef>
            </a:pPr>
            <a:r>
              <a:rPr lang="en-US">
                <a:solidFill>
                  <a:schemeClr val="bg1"/>
                </a:solidFill>
              </a:rPr>
              <a:t>Go to Standard/import  file name </a:t>
            </a:r>
            <a:r>
              <a:rPr lang="en-US" i="1">
                <a:solidFill>
                  <a:schemeClr val="bg1"/>
                </a:solidFill>
              </a:rPr>
              <a:t>temStd.st2</a:t>
            </a:r>
            <a:r>
              <a:rPr lang="en-US">
                <a:solidFill>
                  <a:schemeClr val="bg1"/>
                </a:solidFill>
              </a:rPr>
              <a:t>. </a:t>
            </a:r>
          </a:p>
          <a:p>
            <a:pPr lvl="1" algn="l">
              <a:spcBef>
                <a:spcPct val="0"/>
              </a:spcBef>
            </a:pPr>
            <a:r>
              <a:rPr lang="en-US">
                <a:solidFill>
                  <a:schemeClr val="bg1"/>
                </a:solidFill>
              </a:rPr>
              <a:t>The file will have both meters and yards time standards.</a:t>
            </a:r>
          </a:p>
          <a:p>
            <a:pPr algn="l">
              <a:spcBef>
                <a:spcPct val="0"/>
              </a:spcBef>
            </a:pPr>
            <a:endParaRPr lang="en-US">
              <a:solidFill>
                <a:schemeClr val="bg1"/>
              </a:solidFill>
            </a:endParaRPr>
          </a:p>
          <a:p>
            <a:pPr algn="l">
              <a:spcBef>
                <a:spcPct val="0"/>
              </a:spcBef>
            </a:pPr>
            <a:r>
              <a:rPr lang="en-US">
                <a:solidFill>
                  <a:schemeClr val="bg1"/>
                </a:solidFill>
              </a:rPr>
              <a:t>If you are starting with last year’s Time Standards then you will: </a:t>
            </a:r>
          </a:p>
          <a:p>
            <a:pPr lvl="1" algn="l">
              <a:spcBef>
                <a:spcPct val="0"/>
              </a:spcBef>
            </a:pPr>
            <a:r>
              <a:rPr lang="en-US">
                <a:solidFill>
                  <a:schemeClr val="bg1"/>
                </a:solidFill>
              </a:rPr>
              <a:t>Edit the old standards. </a:t>
            </a:r>
          </a:p>
          <a:p>
            <a:pPr lvl="1" algn="l">
              <a:spcBef>
                <a:spcPct val="0"/>
              </a:spcBef>
            </a:pPr>
            <a:r>
              <a:rPr lang="en-US">
                <a:solidFill>
                  <a:schemeClr val="bg1"/>
                </a:solidFill>
              </a:rPr>
              <a:t>go to Standards Add/Edit.  Change the standards that need updating.</a:t>
            </a:r>
            <a:endParaRPr lang="en-US" b="0">
              <a:solidFill>
                <a:schemeClr val="bg1"/>
              </a:solidFill>
            </a:endParaRPr>
          </a:p>
        </p:txBody>
      </p:sp>
      <p:sp>
        <p:nvSpPr>
          <p:cNvPr id="18436" name="Line 6"/>
          <p:cNvSpPr>
            <a:spLocks noChangeShapeType="1"/>
          </p:cNvSpPr>
          <p:nvPr/>
        </p:nvSpPr>
        <p:spPr bwMode="auto">
          <a:xfrm flipV="1">
            <a:off x="2209800" y="914400"/>
            <a:ext cx="0" cy="1143000"/>
          </a:xfrm>
          <a:prstGeom prst="line">
            <a:avLst/>
          </a:prstGeom>
          <a:noFill/>
          <a:ln w="25400">
            <a:solidFill>
              <a:srgbClr val="FF0000"/>
            </a:solidFill>
            <a:round/>
            <a:headEnd/>
            <a:tailEnd type="triangle" w="med" len="med"/>
          </a:ln>
        </p:spPr>
        <p:txBody>
          <a:bodyPr/>
          <a:lstStyle/>
          <a:p>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endParaRPr lang="en-US" smtClean="0"/>
          </a:p>
        </p:txBody>
      </p:sp>
      <p:sp>
        <p:nvSpPr>
          <p:cNvPr id="19459" name="Rectangle 3"/>
          <p:cNvSpPr>
            <a:spLocks noGrp="1" noChangeArrowheads="1"/>
          </p:cNvSpPr>
          <p:nvPr>
            <p:ph type="body" idx="1"/>
          </p:nvPr>
        </p:nvSpPr>
        <p:spPr/>
        <p:txBody>
          <a:bodyPr/>
          <a:lstStyle/>
          <a:p>
            <a:pPr eaLnBrk="1" hangingPunct="1"/>
            <a:endParaRPr lang="en-US" smtClean="0"/>
          </a:p>
        </p:txBody>
      </p:sp>
      <p:pic>
        <p:nvPicPr>
          <p:cNvPr id="19460" name="Picture 4"/>
          <p:cNvPicPr>
            <a:picLocks noChangeAspect="1" noChangeArrowheads="1"/>
          </p:cNvPicPr>
          <p:nvPr/>
        </p:nvPicPr>
        <p:blipFill>
          <a:blip r:embed="rId2"/>
          <a:srcRect/>
          <a:stretch>
            <a:fillRect/>
          </a:stretch>
        </p:blipFill>
        <p:spPr bwMode="auto">
          <a:xfrm>
            <a:off x="-76200" y="0"/>
            <a:ext cx="9220200" cy="6858000"/>
          </a:xfrm>
          <a:prstGeom prst="rect">
            <a:avLst/>
          </a:prstGeom>
          <a:noFill/>
          <a:ln w="9525">
            <a:noFill/>
            <a:miter lim="800000"/>
            <a:headEnd/>
            <a:tailEnd/>
          </a:ln>
        </p:spPr>
      </p:pic>
      <p:sp>
        <p:nvSpPr>
          <p:cNvPr id="19461" name="Text Box 5"/>
          <p:cNvSpPr txBox="1">
            <a:spLocks noChangeArrowheads="1"/>
          </p:cNvSpPr>
          <p:nvPr/>
        </p:nvSpPr>
        <p:spPr bwMode="auto">
          <a:xfrm>
            <a:off x="2362200" y="3733800"/>
            <a:ext cx="5867400" cy="679450"/>
          </a:xfrm>
          <a:prstGeom prst="rect">
            <a:avLst/>
          </a:prstGeom>
          <a:solidFill>
            <a:schemeClr val="tx1"/>
          </a:solidFill>
          <a:ln w="38100" cmpd="dbl">
            <a:solidFill>
              <a:srgbClr val="FF0000"/>
            </a:solidFill>
            <a:miter lim="800000"/>
            <a:headEnd/>
            <a:tailEnd/>
          </a:ln>
        </p:spPr>
        <p:txBody>
          <a:bodyPr>
            <a:spAutoFit/>
          </a:bodyPr>
          <a:lstStyle/>
          <a:p>
            <a:pPr algn="l"/>
            <a:r>
              <a:rPr lang="en-US">
                <a:solidFill>
                  <a:schemeClr val="bg1"/>
                </a:solidFill>
              </a:rPr>
              <a:t>This is what the screen will look like when editing time standards – be sure to edit for both yards and meters.</a:t>
            </a:r>
          </a:p>
        </p:txBody>
      </p:sp>
      <p:sp>
        <p:nvSpPr>
          <p:cNvPr id="19462" name="Line 6"/>
          <p:cNvSpPr>
            <a:spLocks noChangeShapeType="1"/>
          </p:cNvSpPr>
          <p:nvPr/>
        </p:nvSpPr>
        <p:spPr bwMode="auto">
          <a:xfrm>
            <a:off x="2971800" y="3657600"/>
            <a:ext cx="0" cy="0"/>
          </a:xfrm>
          <a:prstGeom prst="line">
            <a:avLst/>
          </a:prstGeom>
          <a:noFill/>
          <a:ln w="9525">
            <a:solidFill>
              <a:schemeClr val="tx1"/>
            </a:solidFill>
            <a:round/>
            <a:headEnd/>
            <a:tailEnd type="triangle" w="med" len="med"/>
          </a:ln>
        </p:spPr>
        <p:txBody>
          <a:bodyPr/>
          <a:lstStyle/>
          <a:p>
            <a:endParaRPr lang="en-US"/>
          </a:p>
        </p:txBody>
      </p:sp>
      <p:sp>
        <p:nvSpPr>
          <p:cNvPr id="19463" name="Oval 7"/>
          <p:cNvSpPr>
            <a:spLocks noChangeArrowheads="1"/>
          </p:cNvSpPr>
          <p:nvPr/>
        </p:nvSpPr>
        <p:spPr bwMode="auto">
          <a:xfrm>
            <a:off x="2057400" y="457200"/>
            <a:ext cx="1371600" cy="762000"/>
          </a:xfrm>
          <a:prstGeom prst="ellipse">
            <a:avLst/>
          </a:prstGeom>
          <a:noFill/>
          <a:ln w="25400">
            <a:solidFill>
              <a:srgbClr val="FF0000"/>
            </a:solidFill>
            <a:round/>
            <a:headEnd/>
            <a:tailEnd/>
          </a:ln>
        </p:spPr>
        <p:txBody>
          <a:bodyPr wrap="none" anchor="ctr"/>
          <a:lstStyle/>
          <a:p>
            <a:endParaRPr lang="en-US"/>
          </a:p>
        </p:txBody>
      </p:sp>
      <p:sp>
        <p:nvSpPr>
          <p:cNvPr id="19464" name="Line 8"/>
          <p:cNvSpPr>
            <a:spLocks noChangeShapeType="1"/>
          </p:cNvSpPr>
          <p:nvPr/>
        </p:nvSpPr>
        <p:spPr bwMode="auto">
          <a:xfrm flipH="1" flipV="1">
            <a:off x="2819400" y="1219200"/>
            <a:ext cx="76200" cy="2514600"/>
          </a:xfrm>
          <a:prstGeom prst="line">
            <a:avLst/>
          </a:prstGeom>
          <a:noFill/>
          <a:ln w="25400">
            <a:solidFill>
              <a:srgbClr val="FF0000"/>
            </a:solidFill>
            <a:round/>
            <a:headEnd/>
            <a:tailEnd type="triangle" w="med" len="med"/>
          </a:ln>
        </p:spPr>
        <p:txBody>
          <a:bodyPr/>
          <a:lstStyle/>
          <a:p>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8"/>
          <p:cNvPicPr>
            <a:picLocks noChangeAspect="1" noChangeArrowheads="1"/>
          </p:cNvPicPr>
          <p:nvPr/>
        </p:nvPicPr>
        <p:blipFill>
          <a:blip r:embed="rId2"/>
          <a:srcRect/>
          <a:stretch>
            <a:fillRect/>
          </a:stretch>
        </p:blipFill>
        <p:spPr bwMode="auto">
          <a:xfrm>
            <a:off x="-1066800" y="-152400"/>
            <a:ext cx="12192000" cy="7620000"/>
          </a:xfrm>
          <a:prstGeom prst="rect">
            <a:avLst/>
          </a:prstGeom>
          <a:noFill/>
          <a:ln w="9525" algn="ctr">
            <a:noFill/>
            <a:miter lim="800000"/>
            <a:headEnd/>
            <a:tailEnd/>
          </a:ln>
        </p:spPr>
      </p:pic>
      <p:sp>
        <p:nvSpPr>
          <p:cNvPr id="20483" name="Text Box 5"/>
          <p:cNvSpPr txBox="1">
            <a:spLocks noChangeArrowheads="1"/>
          </p:cNvSpPr>
          <p:nvPr/>
        </p:nvSpPr>
        <p:spPr bwMode="auto">
          <a:xfrm>
            <a:off x="1600200" y="2971800"/>
            <a:ext cx="7239000" cy="1846659"/>
          </a:xfrm>
          <a:prstGeom prst="rect">
            <a:avLst/>
          </a:prstGeom>
          <a:solidFill>
            <a:srgbClr val="000000"/>
          </a:solidFill>
          <a:ln w="38100" cmpd="dbl">
            <a:solidFill>
              <a:srgbClr val="FF0000"/>
            </a:solidFill>
            <a:miter lim="800000"/>
            <a:headEnd/>
            <a:tailEnd/>
          </a:ln>
        </p:spPr>
        <p:txBody>
          <a:bodyPr>
            <a:spAutoFit/>
          </a:bodyPr>
          <a:lstStyle/>
          <a:p>
            <a:pPr algn="l">
              <a:spcBef>
                <a:spcPct val="0"/>
              </a:spcBef>
            </a:pPr>
            <a:r>
              <a:rPr lang="en-US" sz="1600" dirty="0"/>
              <a:t>RECORDS</a:t>
            </a:r>
          </a:p>
          <a:p>
            <a:pPr algn="l">
              <a:spcBef>
                <a:spcPct val="0"/>
              </a:spcBef>
            </a:pPr>
            <a:r>
              <a:rPr lang="en-US" sz="1600" dirty="0"/>
              <a:t>If you are starting with no records you will need to import the current </a:t>
            </a:r>
            <a:r>
              <a:rPr lang="en-US" sz="1600" dirty="0" err="1"/>
              <a:t>Midlakes</a:t>
            </a:r>
            <a:r>
              <a:rPr lang="en-US" sz="1600" dirty="0"/>
              <a:t> list. </a:t>
            </a:r>
          </a:p>
          <a:p>
            <a:pPr lvl="1" algn="l">
              <a:spcBef>
                <a:spcPct val="0"/>
              </a:spcBef>
            </a:pPr>
            <a:r>
              <a:rPr lang="en-US" sz="1600" dirty="0"/>
              <a:t>Go to Records/import/file – look for record-y.rec to import the current </a:t>
            </a:r>
            <a:r>
              <a:rPr lang="en-US" sz="1600" dirty="0" err="1"/>
              <a:t>Midlakes</a:t>
            </a:r>
            <a:r>
              <a:rPr lang="en-US" sz="1600" dirty="0"/>
              <a:t> records.  </a:t>
            </a:r>
          </a:p>
          <a:p>
            <a:pPr lvl="1" algn="l">
              <a:spcBef>
                <a:spcPct val="0"/>
              </a:spcBef>
            </a:pPr>
            <a:r>
              <a:rPr lang="en-US" sz="1600" dirty="0"/>
              <a:t>You will have to enter Team Records if they are not in your database.</a:t>
            </a:r>
          </a:p>
          <a:p>
            <a:pPr lvl="2" algn="l">
              <a:spcBef>
                <a:spcPct val="0"/>
              </a:spcBef>
            </a:pPr>
            <a:r>
              <a:rPr lang="en-US" sz="1600" dirty="0"/>
              <a:t>To enter you team record go to Records/Add/Edit then records/create new record set.</a:t>
            </a:r>
            <a:r>
              <a:rPr lang="en-US" dirty="0"/>
              <a:t>  </a:t>
            </a:r>
          </a:p>
        </p:txBody>
      </p:sp>
      <p:sp>
        <p:nvSpPr>
          <p:cNvPr id="20484" name="Oval 6"/>
          <p:cNvSpPr>
            <a:spLocks noChangeArrowheads="1"/>
          </p:cNvSpPr>
          <p:nvPr/>
        </p:nvSpPr>
        <p:spPr bwMode="auto">
          <a:xfrm>
            <a:off x="1905000" y="0"/>
            <a:ext cx="1981200" cy="1447800"/>
          </a:xfrm>
          <a:prstGeom prst="ellipse">
            <a:avLst/>
          </a:prstGeom>
          <a:noFill/>
          <a:ln w="25400">
            <a:solidFill>
              <a:srgbClr val="FF0000"/>
            </a:solidFill>
            <a:round/>
            <a:headEnd/>
            <a:tailEnd/>
          </a:ln>
        </p:spPr>
        <p:txBody>
          <a:bodyPr wrap="none" anchor="ctr"/>
          <a:lstStyle/>
          <a:p>
            <a:endParaRPr lang="en-US"/>
          </a:p>
        </p:txBody>
      </p:sp>
      <p:sp>
        <p:nvSpPr>
          <p:cNvPr id="20485" name="Line 7"/>
          <p:cNvSpPr>
            <a:spLocks noChangeShapeType="1"/>
          </p:cNvSpPr>
          <p:nvPr/>
        </p:nvSpPr>
        <p:spPr bwMode="auto">
          <a:xfrm flipH="1" flipV="1">
            <a:off x="3048000" y="1295400"/>
            <a:ext cx="76200" cy="1600200"/>
          </a:xfrm>
          <a:prstGeom prst="line">
            <a:avLst/>
          </a:prstGeom>
          <a:noFill/>
          <a:ln w="25400">
            <a:solidFill>
              <a:srgbClr val="FF0000"/>
            </a:solidFill>
            <a:round/>
            <a:headEnd/>
            <a:tailEnd type="triangle" w="med" len="med"/>
          </a:ln>
        </p:spPr>
        <p:txBody>
          <a:bodyPr/>
          <a:lstStyle/>
          <a:p>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endParaRPr lang="en-US" smtClean="0"/>
          </a:p>
        </p:txBody>
      </p:sp>
      <p:sp>
        <p:nvSpPr>
          <p:cNvPr id="21507" name="Rectangle 3"/>
          <p:cNvSpPr>
            <a:spLocks noGrp="1" noChangeArrowheads="1"/>
          </p:cNvSpPr>
          <p:nvPr>
            <p:ph type="body" idx="1"/>
          </p:nvPr>
        </p:nvSpPr>
        <p:spPr/>
        <p:txBody>
          <a:bodyPr/>
          <a:lstStyle/>
          <a:p>
            <a:pPr eaLnBrk="1" hangingPunct="1"/>
            <a:endParaRPr lang="en-US" smtClean="0"/>
          </a:p>
        </p:txBody>
      </p:sp>
      <p:pic>
        <p:nvPicPr>
          <p:cNvPr id="21508" name="Picture 4"/>
          <p:cNvPicPr>
            <a:picLocks noChangeAspect="1" noChangeArrowheads="1"/>
          </p:cNvPicPr>
          <p:nvPr/>
        </p:nvPicPr>
        <p:blipFill>
          <a:blip r:embed="rId2"/>
          <a:srcRect/>
          <a:stretch>
            <a:fillRect/>
          </a:stretch>
        </p:blipFill>
        <p:spPr bwMode="auto">
          <a:xfrm>
            <a:off x="0" y="0"/>
            <a:ext cx="9144000" cy="7086600"/>
          </a:xfrm>
          <a:prstGeom prst="rect">
            <a:avLst/>
          </a:prstGeom>
          <a:noFill/>
          <a:ln w="9525">
            <a:noFill/>
            <a:miter lim="800000"/>
            <a:headEnd/>
            <a:tailEnd/>
          </a:ln>
        </p:spPr>
      </p:pic>
      <p:sp>
        <p:nvSpPr>
          <p:cNvPr id="21509" name="Text Box 5"/>
          <p:cNvSpPr txBox="1">
            <a:spLocks noChangeArrowheads="1"/>
          </p:cNvSpPr>
          <p:nvPr/>
        </p:nvSpPr>
        <p:spPr bwMode="auto">
          <a:xfrm>
            <a:off x="1524000" y="3505200"/>
            <a:ext cx="6705600" cy="2601913"/>
          </a:xfrm>
          <a:prstGeom prst="rect">
            <a:avLst/>
          </a:prstGeom>
          <a:solidFill>
            <a:schemeClr val="tx1"/>
          </a:solidFill>
          <a:ln w="38100" cmpd="dbl">
            <a:solidFill>
              <a:srgbClr val="FF0000"/>
            </a:solidFill>
            <a:miter lim="800000"/>
            <a:headEnd/>
            <a:tailEnd/>
          </a:ln>
        </p:spPr>
        <p:txBody>
          <a:bodyPr>
            <a:spAutoFit/>
          </a:bodyPr>
          <a:lstStyle/>
          <a:p>
            <a:pPr algn="l">
              <a:spcBef>
                <a:spcPct val="0"/>
              </a:spcBef>
              <a:buFontTx/>
              <a:buChar char="•"/>
            </a:pPr>
            <a:r>
              <a:rPr lang="en-US">
                <a:solidFill>
                  <a:schemeClr val="bg1"/>
                </a:solidFill>
              </a:rPr>
              <a:t>The program will only show one set of records at a time so once you have entered this new record set you should have 2 sets to chose from. </a:t>
            </a:r>
          </a:p>
          <a:p>
            <a:pPr algn="l">
              <a:spcBef>
                <a:spcPct val="0"/>
              </a:spcBef>
              <a:buFontTx/>
              <a:buChar char="•"/>
            </a:pPr>
            <a:r>
              <a:rPr lang="en-US">
                <a:solidFill>
                  <a:schemeClr val="bg1"/>
                </a:solidFill>
              </a:rPr>
              <a:t>Select the correct set by going to the Available Records pull down menu and select from the list.  </a:t>
            </a:r>
          </a:p>
          <a:p>
            <a:pPr algn="l">
              <a:spcBef>
                <a:spcPct val="0"/>
              </a:spcBef>
              <a:buFontTx/>
              <a:buChar char="•"/>
            </a:pPr>
            <a:r>
              <a:rPr lang="en-US">
                <a:solidFill>
                  <a:schemeClr val="bg1"/>
                </a:solidFill>
              </a:rPr>
              <a:t>To fix an entered record double click on the record and them make the changes in the form that pops up.</a:t>
            </a:r>
          </a:p>
          <a:p>
            <a:pPr algn="l">
              <a:spcBef>
                <a:spcPct val="0"/>
              </a:spcBef>
              <a:buFontTx/>
              <a:buChar char="•"/>
            </a:pPr>
            <a:r>
              <a:rPr lang="en-US">
                <a:solidFill>
                  <a:schemeClr val="bg1"/>
                </a:solidFill>
              </a:rPr>
              <a:t>You can change the name-time-date-team by just clicking on the relevant box.</a:t>
            </a:r>
          </a:p>
        </p:txBody>
      </p:sp>
      <p:sp>
        <p:nvSpPr>
          <p:cNvPr id="21510" name="Oval 6"/>
          <p:cNvSpPr>
            <a:spLocks noChangeArrowheads="1"/>
          </p:cNvSpPr>
          <p:nvPr/>
        </p:nvSpPr>
        <p:spPr bwMode="auto">
          <a:xfrm>
            <a:off x="1371600" y="228600"/>
            <a:ext cx="3276600" cy="609600"/>
          </a:xfrm>
          <a:prstGeom prst="ellipse">
            <a:avLst/>
          </a:prstGeom>
          <a:noFill/>
          <a:ln w="25400">
            <a:solidFill>
              <a:srgbClr val="FF0000"/>
            </a:solidFill>
            <a:round/>
            <a:headEnd/>
            <a:tailEnd/>
          </a:ln>
        </p:spPr>
        <p:txBody>
          <a:bodyPr wrap="none" anchor="ctr"/>
          <a:lstStyle/>
          <a:p>
            <a:endParaRPr lang="en-US"/>
          </a:p>
        </p:txBody>
      </p:sp>
      <p:sp>
        <p:nvSpPr>
          <p:cNvPr id="21511" name="Line 7"/>
          <p:cNvSpPr>
            <a:spLocks noChangeShapeType="1"/>
          </p:cNvSpPr>
          <p:nvPr/>
        </p:nvSpPr>
        <p:spPr bwMode="auto">
          <a:xfrm flipH="1" flipV="1">
            <a:off x="3352800" y="838200"/>
            <a:ext cx="152400" cy="2678113"/>
          </a:xfrm>
          <a:prstGeom prst="line">
            <a:avLst/>
          </a:prstGeom>
          <a:noFill/>
          <a:ln w="25400">
            <a:solidFill>
              <a:srgbClr val="FF0000"/>
            </a:solidFill>
            <a:round/>
            <a:headEnd/>
            <a:tailEnd type="triangle" w="med" len="med"/>
          </a:ln>
        </p:spPr>
        <p:txBody>
          <a:bodyPr/>
          <a:lstStyle/>
          <a:p>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a:xfrm>
            <a:off x="762000" y="381000"/>
            <a:ext cx="7772400" cy="1920875"/>
          </a:xfrm>
        </p:spPr>
        <p:txBody>
          <a:bodyPr/>
          <a:lstStyle/>
          <a:p>
            <a:r>
              <a:rPr lang="en-US" dirty="0" smtClean="0"/>
              <a:t>Records / BDQ Import</a:t>
            </a:r>
            <a:endParaRPr lang="en-US" dirty="0"/>
          </a:p>
        </p:txBody>
      </p:sp>
      <p:sp>
        <p:nvSpPr>
          <p:cNvPr id="3" name="Subtitle 2"/>
          <p:cNvSpPr>
            <a:spLocks noGrp="1"/>
          </p:cNvSpPr>
          <p:nvPr>
            <p:ph type="subTitle" sz="quarter" idx="1"/>
          </p:nvPr>
        </p:nvSpPr>
        <p:spPr>
          <a:xfrm>
            <a:off x="838200" y="2514600"/>
            <a:ext cx="7696200" cy="3657600"/>
          </a:xfrm>
        </p:spPr>
        <p:txBody>
          <a:bodyPr/>
          <a:lstStyle/>
          <a:p>
            <a:pPr marL="514350" indent="-514350" algn="l">
              <a:buClr>
                <a:schemeClr val="tx1"/>
              </a:buClr>
              <a:buFont typeface="+mj-lt"/>
              <a:buAutoNum type="arabicPeriod"/>
            </a:pPr>
            <a:r>
              <a:rPr lang="en-US" dirty="0" smtClean="0"/>
              <a:t>Go to Records/Import Records</a:t>
            </a:r>
          </a:p>
          <a:p>
            <a:pPr marL="1257300" lvl="1" indent="-514350">
              <a:buClr>
                <a:schemeClr val="tx1"/>
              </a:buClr>
              <a:buFont typeface="+mj-lt"/>
              <a:buAutoNum type="arabicPeriod"/>
            </a:pPr>
            <a:r>
              <a:rPr lang="en-US" dirty="0" smtClean="0"/>
              <a:t>Choose your file – import</a:t>
            </a:r>
          </a:p>
          <a:p>
            <a:pPr marL="514350" indent="-514350" algn="l">
              <a:buClr>
                <a:schemeClr val="tx1"/>
              </a:buClr>
              <a:buFont typeface="+mj-lt"/>
              <a:buAutoNum type="arabicPeriod"/>
            </a:pPr>
            <a:r>
              <a:rPr lang="en-US" dirty="0" smtClean="0"/>
              <a:t>Go to Standards / Import Standards</a:t>
            </a:r>
          </a:p>
          <a:p>
            <a:pPr marL="1257300" lvl="1" indent="-514350">
              <a:buClr>
                <a:schemeClr val="tx1"/>
              </a:buClr>
              <a:buFont typeface="+mj-lt"/>
              <a:buAutoNum type="arabicPeriod"/>
            </a:pPr>
            <a:r>
              <a:rPr lang="en-US" dirty="0" smtClean="0"/>
              <a:t>Choose your file - import</a:t>
            </a:r>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Creating a meet</a:t>
            </a:r>
            <a:br>
              <a:rPr lang="en-US" dirty="0" smtClean="0"/>
            </a:br>
            <a:endParaRPr lang="en-US" dirty="0"/>
          </a:p>
        </p:txBody>
      </p:sp>
      <p:sp>
        <p:nvSpPr>
          <p:cNvPr id="3" name="Content Placeholder 2"/>
          <p:cNvSpPr>
            <a:spLocks noGrp="1"/>
          </p:cNvSpPr>
          <p:nvPr>
            <p:ph idx="1"/>
          </p:nvPr>
        </p:nvSpPr>
        <p:spPr/>
        <p:txBody>
          <a:bodyPr/>
          <a:lstStyle/>
          <a:p>
            <a:pPr marL="514350" indent="-514350">
              <a:buClr>
                <a:schemeClr val="tx1"/>
              </a:buClr>
              <a:buFont typeface="+mj-lt"/>
              <a:buAutoNum type="arabicPeriod"/>
            </a:pPr>
            <a:r>
              <a:rPr lang="en-US" sz="2800" dirty="0" smtClean="0"/>
              <a:t>Dual/Division Champs/League Champs events</a:t>
            </a:r>
          </a:p>
          <a:p>
            <a:pPr marL="514350" indent="-514350">
              <a:buClr>
                <a:schemeClr val="tx1"/>
              </a:buClr>
              <a:buFont typeface="+mj-lt"/>
              <a:buAutoNum type="arabicPeriod"/>
            </a:pPr>
            <a:r>
              <a:rPr lang="en-US" sz="2800" dirty="0" smtClean="0"/>
              <a:t>Pre-entering swimmer in the meet</a:t>
            </a:r>
          </a:p>
          <a:p>
            <a:pPr marL="514350" indent="-514350">
              <a:buClr>
                <a:schemeClr val="tx1"/>
              </a:buClr>
              <a:buFont typeface="+mj-lt"/>
              <a:buAutoNum type="arabicPeriod"/>
            </a:pPr>
            <a:r>
              <a:rPr lang="en-US" sz="2800" dirty="0" smtClean="0"/>
              <a:t>Entering swimmers by Name/Event</a:t>
            </a:r>
          </a:p>
          <a:p>
            <a:pPr marL="514350" indent="-514350">
              <a:buClr>
                <a:schemeClr val="tx1"/>
              </a:buClr>
              <a:buFont typeface="+mj-lt"/>
              <a:buAutoNum type="arabicPeriod"/>
            </a:pPr>
            <a:r>
              <a:rPr lang="en-US" sz="2800" dirty="0" smtClean="0"/>
              <a:t>Selecting exhibition swimmers</a:t>
            </a:r>
          </a:p>
          <a:p>
            <a:pPr marL="514350" indent="-514350">
              <a:buClr>
                <a:schemeClr val="tx1"/>
              </a:buClr>
              <a:buFont typeface="+mj-lt"/>
              <a:buAutoNum type="arabicPeriod"/>
            </a:pPr>
            <a:r>
              <a:rPr lang="en-US" sz="2800" dirty="0" smtClean="0"/>
              <a:t>Assignment of lanes/heats in team manager</a:t>
            </a:r>
          </a:p>
          <a:p>
            <a:pPr marL="514350" indent="-514350">
              <a:buClr>
                <a:schemeClr val="tx1"/>
              </a:buClr>
              <a:buFont typeface="+mj-lt"/>
              <a:buAutoNum type="arabicPeriod"/>
            </a:pPr>
            <a:r>
              <a:rPr lang="en-US" sz="2800" dirty="0" smtClean="0"/>
              <a:t>Exporting entries to Meet Manager</a:t>
            </a:r>
          </a:p>
          <a:p>
            <a:pPr marL="514350" indent="-514350">
              <a:buClr>
                <a:schemeClr val="tx1"/>
              </a:buClr>
              <a:buFont typeface="+mj-lt"/>
              <a:buAutoNum type="arabicPeriod"/>
            </a:pPr>
            <a:r>
              <a:rPr lang="en-US" sz="2800" dirty="0" smtClean="0"/>
              <a:t>Maximum entries	</a:t>
            </a:r>
          </a:p>
          <a:p>
            <a:pPr marL="1314450" lvl="2" indent="-514350">
              <a:buClr>
                <a:schemeClr val="tx1"/>
              </a:buClr>
              <a:buFont typeface="+mj-lt"/>
              <a:buAutoNum type="arabicPeriod"/>
            </a:pPr>
            <a:r>
              <a:rPr lang="en-US" sz="2000" dirty="0" smtClean="0"/>
              <a:t>Dual Meets 2 </a:t>
            </a:r>
            <a:r>
              <a:rPr lang="en-US" sz="2000" dirty="0" err="1" smtClean="0"/>
              <a:t>Rel</a:t>
            </a:r>
            <a:r>
              <a:rPr lang="en-US" sz="2000" dirty="0" smtClean="0"/>
              <a:t>/2 Individual or 1 </a:t>
            </a:r>
            <a:r>
              <a:rPr lang="en-US" sz="2000" dirty="0" err="1" smtClean="0"/>
              <a:t>Rel</a:t>
            </a:r>
            <a:r>
              <a:rPr lang="en-US" sz="2000" dirty="0" smtClean="0"/>
              <a:t>/3 Individual</a:t>
            </a:r>
          </a:p>
          <a:p>
            <a:pPr marL="1314450" lvl="2" indent="-514350">
              <a:buClr>
                <a:schemeClr val="tx1"/>
              </a:buClr>
              <a:buFont typeface="+mj-lt"/>
              <a:buAutoNum type="arabicPeriod"/>
            </a:pPr>
            <a:r>
              <a:rPr lang="en-US" sz="2000" dirty="0" smtClean="0"/>
              <a:t>Division Champs 2 </a:t>
            </a:r>
            <a:r>
              <a:rPr lang="en-US" sz="2000" dirty="0" err="1" smtClean="0"/>
              <a:t>Rel</a:t>
            </a:r>
            <a:r>
              <a:rPr lang="en-US" sz="2000" dirty="0" smtClean="0"/>
              <a:t>/1 </a:t>
            </a:r>
            <a:r>
              <a:rPr lang="en-US" sz="2000" dirty="0" err="1" smtClean="0"/>
              <a:t>Ind</a:t>
            </a:r>
            <a:r>
              <a:rPr lang="en-US" sz="2000" dirty="0" smtClean="0"/>
              <a:t> or 1 </a:t>
            </a:r>
            <a:r>
              <a:rPr lang="en-US" sz="2000" dirty="0" err="1" smtClean="0"/>
              <a:t>Rel</a:t>
            </a:r>
            <a:r>
              <a:rPr lang="en-US" sz="2000" dirty="0" smtClean="0"/>
              <a:t>/2 </a:t>
            </a:r>
            <a:r>
              <a:rPr lang="en-US" sz="2000" dirty="0" err="1" smtClean="0"/>
              <a:t>Ind</a:t>
            </a:r>
            <a:r>
              <a:rPr lang="en-US" sz="2000" dirty="0" smtClean="0"/>
              <a:t> or 3 </a:t>
            </a:r>
            <a:r>
              <a:rPr lang="en-US" sz="2000" dirty="0" err="1" smtClean="0"/>
              <a:t>Ind</a:t>
            </a:r>
            <a:endParaRPr lang="en-US" sz="2000" dirty="0" smtClean="0"/>
          </a:p>
          <a:p>
            <a:pPr marL="1314450" lvl="2" indent="-514350">
              <a:buClr>
                <a:schemeClr val="tx1"/>
              </a:buClr>
              <a:buFont typeface="+mj-lt"/>
              <a:buAutoNum type="arabicPeriod"/>
            </a:pPr>
            <a:r>
              <a:rPr lang="en-US" sz="2000" dirty="0" smtClean="0"/>
              <a:t>League Champs 2 </a:t>
            </a:r>
            <a:r>
              <a:rPr lang="en-US" sz="2000" dirty="0" err="1" smtClean="0"/>
              <a:t>Rel</a:t>
            </a:r>
            <a:r>
              <a:rPr lang="en-US" sz="2000" dirty="0" smtClean="0"/>
              <a:t>/1 </a:t>
            </a:r>
            <a:r>
              <a:rPr lang="en-US" sz="2000" dirty="0" err="1" smtClean="0"/>
              <a:t>Ind</a:t>
            </a:r>
            <a:r>
              <a:rPr lang="en-US" sz="2000" dirty="0" smtClean="0"/>
              <a:t> or 1 </a:t>
            </a:r>
            <a:r>
              <a:rPr lang="en-US" sz="2000" dirty="0" err="1" smtClean="0"/>
              <a:t>Rel</a:t>
            </a:r>
            <a:r>
              <a:rPr lang="en-US" sz="2000" dirty="0" smtClean="0"/>
              <a:t>/2 </a:t>
            </a:r>
            <a:r>
              <a:rPr lang="en-US" sz="2000" dirty="0" err="1" smtClean="0"/>
              <a:t>Ind</a:t>
            </a:r>
            <a:r>
              <a:rPr lang="en-US" sz="2000" dirty="0" smtClean="0"/>
              <a:t> or 2 </a:t>
            </a:r>
            <a:r>
              <a:rPr lang="en-US" sz="2000" dirty="0" err="1" smtClean="0"/>
              <a:t>Ind</a:t>
            </a:r>
            <a:endParaRPr lang="en-US" sz="2000" dirty="0" smtClean="0"/>
          </a:p>
          <a:p>
            <a:r>
              <a:rPr lang="en-US" dirty="0" smtClean="0"/>
              <a:t> </a:t>
            </a:r>
          </a:p>
          <a:p>
            <a:r>
              <a:rPr lang="en-US" dirty="0" smtClean="0"/>
              <a:t>		</a:t>
            </a:r>
          </a:p>
          <a:p>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Note</a:t>
            </a:r>
            <a:endParaRPr lang="en-US" dirty="0"/>
          </a:p>
        </p:txBody>
      </p:sp>
      <p:sp>
        <p:nvSpPr>
          <p:cNvPr id="3" name="Content Placeholder 2"/>
          <p:cNvSpPr>
            <a:spLocks noGrp="1"/>
          </p:cNvSpPr>
          <p:nvPr>
            <p:ph idx="1"/>
          </p:nvPr>
        </p:nvSpPr>
        <p:spPr>
          <a:xfrm>
            <a:off x="228600" y="1600200"/>
            <a:ext cx="8686800" cy="4525963"/>
          </a:xfrm>
        </p:spPr>
        <p:txBody>
          <a:bodyPr/>
          <a:lstStyle/>
          <a:p>
            <a:pPr marL="514350" indent="-514350">
              <a:buClr>
                <a:schemeClr val="tx1"/>
              </a:buClr>
              <a:buFont typeface="+mj-lt"/>
              <a:buAutoNum type="arabicPeriod"/>
            </a:pPr>
            <a:r>
              <a:rPr lang="en-US" dirty="0" smtClean="0"/>
              <a:t>max for a dual meet is 4 swims, </a:t>
            </a:r>
          </a:p>
          <a:p>
            <a:pPr marL="514350" indent="-514350">
              <a:buClr>
                <a:schemeClr val="tx1"/>
              </a:buClr>
              <a:buFont typeface="+mj-lt"/>
              <a:buAutoNum type="arabicPeriod"/>
            </a:pPr>
            <a:r>
              <a:rPr lang="en-US" dirty="0" smtClean="0"/>
              <a:t>max for a Championship meet is 3 swims between Division and League Champs.  </a:t>
            </a:r>
          </a:p>
          <a:p>
            <a:endParaRPr lang="en-US" dirty="0" smtClean="0"/>
          </a:p>
          <a:p>
            <a:r>
              <a:rPr lang="en-US" dirty="0" smtClean="0"/>
              <a:t>The only exception is 3 swims at Division Champs and One relay swim at League Champs.</a:t>
            </a:r>
          </a:p>
          <a:p>
            <a:endParaRPr lang="en-US" dirty="0" smtClean="0"/>
          </a:p>
          <a:p>
            <a:r>
              <a:rPr lang="en-US" dirty="0" smtClean="0"/>
              <a:t>There is an easy to read chart in the Operating Plan</a:t>
            </a:r>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4"/>
          <p:cNvPicPr>
            <a:picLocks noChangeAspect="1" noChangeArrowheads="1"/>
          </p:cNvPicPr>
          <p:nvPr/>
        </p:nvPicPr>
        <p:blipFill>
          <a:blip r:embed="rId2"/>
          <a:srcRect/>
          <a:stretch>
            <a:fillRect/>
          </a:stretch>
        </p:blipFill>
        <p:spPr bwMode="auto">
          <a:xfrm>
            <a:off x="0" y="0"/>
            <a:ext cx="9220200" cy="6858000"/>
          </a:xfrm>
          <a:prstGeom prst="rect">
            <a:avLst/>
          </a:prstGeom>
          <a:noFill/>
          <a:ln w="9525">
            <a:noFill/>
            <a:miter lim="800000"/>
            <a:headEnd/>
            <a:tailEnd/>
          </a:ln>
        </p:spPr>
      </p:pic>
      <p:sp>
        <p:nvSpPr>
          <p:cNvPr id="22531" name="Text Box 5"/>
          <p:cNvSpPr txBox="1">
            <a:spLocks noChangeArrowheads="1"/>
          </p:cNvSpPr>
          <p:nvPr/>
        </p:nvSpPr>
        <p:spPr bwMode="auto">
          <a:xfrm>
            <a:off x="914400" y="1371600"/>
            <a:ext cx="7086600" cy="641350"/>
          </a:xfrm>
          <a:prstGeom prst="rect">
            <a:avLst/>
          </a:prstGeom>
          <a:solidFill>
            <a:schemeClr val="tx1"/>
          </a:solidFill>
          <a:ln w="9525">
            <a:noFill/>
            <a:miter lim="800000"/>
            <a:headEnd/>
            <a:tailEnd/>
          </a:ln>
        </p:spPr>
        <p:txBody>
          <a:bodyPr>
            <a:spAutoFit/>
          </a:bodyPr>
          <a:lstStyle/>
          <a:p>
            <a:pPr algn="l">
              <a:spcBef>
                <a:spcPct val="0"/>
              </a:spcBef>
            </a:pPr>
            <a:r>
              <a:rPr lang="en-US" u="sng">
                <a:solidFill>
                  <a:schemeClr val="bg1"/>
                </a:solidFill>
              </a:rPr>
              <a:t>Adding meets</a:t>
            </a:r>
          </a:p>
          <a:p>
            <a:pPr lvl="1" algn="l">
              <a:spcBef>
                <a:spcPct val="0"/>
              </a:spcBef>
            </a:pPr>
            <a:r>
              <a:rPr lang="en-US">
                <a:solidFill>
                  <a:schemeClr val="bg1"/>
                </a:solidFill>
              </a:rPr>
              <a:t>Go to Meets/add - enter meet information</a:t>
            </a:r>
            <a:r>
              <a:rPr lang="en-US"/>
              <a:t> </a:t>
            </a:r>
          </a:p>
        </p:txBody>
      </p:sp>
      <p:sp>
        <p:nvSpPr>
          <p:cNvPr id="22532" name="Oval 6"/>
          <p:cNvSpPr>
            <a:spLocks noChangeArrowheads="1"/>
          </p:cNvSpPr>
          <p:nvPr/>
        </p:nvSpPr>
        <p:spPr bwMode="auto">
          <a:xfrm>
            <a:off x="914400" y="0"/>
            <a:ext cx="1371600" cy="685800"/>
          </a:xfrm>
          <a:prstGeom prst="ellipse">
            <a:avLst/>
          </a:prstGeom>
          <a:noFill/>
          <a:ln w="25400">
            <a:solidFill>
              <a:srgbClr val="FF0000"/>
            </a:solidFill>
            <a:round/>
            <a:headEnd/>
            <a:tailEnd/>
          </a:ln>
        </p:spPr>
        <p:txBody>
          <a:bodyPr wrap="none" anchor="ctr"/>
          <a:lstStyle/>
          <a:p>
            <a:endParaRPr lang="en-US"/>
          </a:p>
        </p:txBody>
      </p:sp>
      <p:sp>
        <p:nvSpPr>
          <p:cNvPr id="22533" name="Line 7"/>
          <p:cNvSpPr>
            <a:spLocks noChangeShapeType="1"/>
          </p:cNvSpPr>
          <p:nvPr/>
        </p:nvSpPr>
        <p:spPr bwMode="auto">
          <a:xfrm flipV="1">
            <a:off x="1524000" y="685800"/>
            <a:ext cx="0" cy="685800"/>
          </a:xfrm>
          <a:prstGeom prst="line">
            <a:avLst/>
          </a:prstGeom>
          <a:noFill/>
          <a:ln w="25400">
            <a:solidFill>
              <a:srgbClr val="FF0000"/>
            </a:solidFill>
            <a:round/>
            <a:headEnd/>
            <a:tailEnd type="triangle" w="med" len="med"/>
          </a:ln>
        </p:spPr>
        <p:txBody>
          <a:bodyPr/>
          <a:lstStyle/>
          <a:p>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endParaRPr lang="en-US" smtClean="0"/>
          </a:p>
        </p:txBody>
      </p:sp>
      <p:pic>
        <p:nvPicPr>
          <p:cNvPr id="23555" name="Picture 4"/>
          <p:cNvPicPr>
            <a:picLocks noChangeAspect="1" noChangeArrowheads="1"/>
          </p:cNvPicPr>
          <p:nvPr/>
        </p:nvPicPr>
        <p:blipFill>
          <a:blip r:embed="rId2"/>
          <a:srcRect/>
          <a:stretch>
            <a:fillRect/>
          </a:stretch>
        </p:blipFill>
        <p:spPr bwMode="auto">
          <a:xfrm>
            <a:off x="2209800" y="0"/>
            <a:ext cx="7467600" cy="7086600"/>
          </a:xfrm>
          <a:prstGeom prst="rect">
            <a:avLst/>
          </a:prstGeom>
          <a:noFill/>
          <a:ln w="9525">
            <a:noFill/>
            <a:miter lim="800000"/>
            <a:headEnd/>
            <a:tailEnd/>
          </a:ln>
        </p:spPr>
      </p:pic>
      <p:sp>
        <p:nvSpPr>
          <p:cNvPr id="23556" name="Text Box 6"/>
          <p:cNvSpPr txBox="1">
            <a:spLocks noChangeArrowheads="1"/>
          </p:cNvSpPr>
          <p:nvPr/>
        </p:nvSpPr>
        <p:spPr bwMode="auto">
          <a:xfrm>
            <a:off x="0" y="0"/>
            <a:ext cx="2209800" cy="5970588"/>
          </a:xfrm>
          <a:prstGeom prst="rect">
            <a:avLst/>
          </a:prstGeom>
          <a:solidFill>
            <a:schemeClr val="tx1"/>
          </a:solidFill>
          <a:ln w="9525">
            <a:noFill/>
            <a:miter lim="800000"/>
            <a:headEnd/>
            <a:tailEnd/>
          </a:ln>
        </p:spPr>
        <p:txBody>
          <a:bodyPr>
            <a:spAutoFit/>
          </a:bodyPr>
          <a:lstStyle/>
          <a:p>
            <a:pPr marL="342900" indent="-342900" algn="l">
              <a:spcBef>
                <a:spcPct val="0"/>
              </a:spcBef>
            </a:pPr>
            <a:r>
              <a:rPr lang="en-US" sz="1600">
                <a:solidFill>
                  <a:schemeClr val="bg1"/>
                </a:solidFill>
              </a:rPr>
              <a:t>BE SURE TO PUT THE CORRECT COURSE </a:t>
            </a:r>
            <a:r>
              <a:rPr lang="en-US" sz="1400">
                <a:solidFill>
                  <a:schemeClr val="bg1"/>
                </a:solidFill>
              </a:rPr>
              <a:t>(Y or M and meet type = Age group).   </a:t>
            </a:r>
          </a:p>
          <a:p>
            <a:pPr marL="342900" indent="-342900" algn="l">
              <a:spcBef>
                <a:spcPct val="0"/>
              </a:spcBef>
            </a:pPr>
            <a:r>
              <a:rPr lang="en-US" sz="1600">
                <a:solidFill>
                  <a:schemeClr val="bg1"/>
                </a:solidFill>
              </a:rPr>
              <a:t>Other considerations: </a:t>
            </a:r>
          </a:p>
          <a:p>
            <a:pPr marL="342900" indent="-342900" algn="l">
              <a:spcBef>
                <a:spcPct val="0"/>
              </a:spcBef>
              <a:buFontTx/>
              <a:buAutoNum type="arabicPeriod"/>
            </a:pPr>
            <a:r>
              <a:rPr lang="en-US" sz="1400">
                <a:solidFill>
                  <a:schemeClr val="bg1"/>
                </a:solidFill>
              </a:rPr>
              <a:t>Start Date and Age up date should be 6/15/2009 if you entered this in the systems preferences section.</a:t>
            </a:r>
          </a:p>
          <a:p>
            <a:pPr marL="342900" indent="-342900" algn="l">
              <a:spcBef>
                <a:spcPct val="0"/>
              </a:spcBef>
              <a:buFontTx/>
              <a:buAutoNum type="arabicPeriod"/>
            </a:pPr>
            <a:r>
              <a:rPr lang="en-US" sz="1600">
                <a:solidFill>
                  <a:schemeClr val="bg1"/>
                </a:solidFill>
              </a:rPr>
              <a:t>Use TIMES SINCE – will limit entry times from date selected further.  </a:t>
            </a:r>
          </a:p>
          <a:p>
            <a:pPr marL="800100" lvl="1" indent="-342900" algn="l">
              <a:spcBef>
                <a:spcPct val="0"/>
              </a:spcBef>
              <a:buFontTx/>
              <a:buChar char="•"/>
            </a:pPr>
            <a:r>
              <a:rPr lang="en-US" sz="1400">
                <a:solidFill>
                  <a:schemeClr val="bg1"/>
                </a:solidFill>
              </a:rPr>
              <a:t>If you leave it unchecked then the meet will use the swimmers best time from all years for entries and reports.</a:t>
            </a:r>
            <a:endParaRPr lang="en-US" sz="1400" b="0">
              <a:solidFill>
                <a:schemeClr val="bg1"/>
              </a:solidFill>
            </a:endParaRPr>
          </a:p>
        </p:txBody>
      </p:sp>
      <p:sp>
        <p:nvSpPr>
          <p:cNvPr id="23557" name="Oval 7"/>
          <p:cNvSpPr>
            <a:spLocks noChangeArrowheads="1"/>
          </p:cNvSpPr>
          <p:nvPr/>
        </p:nvSpPr>
        <p:spPr bwMode="auto">
          <a:xfrm>
            <a:off x="2743200" y="533400"/>
            <a:ext cx="1981200" cy="533400"/>
          </a:xfrm>
          <a:prstGeom prst="ellipse">
            <a:avLst/>
          </a:prstGeom>
          <a:noFill/>
          <a:ln w="25400">
            <a:solidFill>
              <a:srgbClr val="FF0000"/>
            </a:solidFill>
            <a:round/>
            <a:headEnd/>
            <a:tailEnd/>
          </a:ln>
        </p:spPr>
        <p:txBody>
          <a:bodyPr wrap="none" anchor="ctr"/>
          <a:lstStyle/>
          <a:p>
            <a:endParaRPr lang="en-US"/>
          </a:p>
        </p:txBody>
      </p:sp>
      <p:sp>
        <p:nvSpPr>
          <p:cNvPr id="23558" name="Oval 8"/>
          <p:cNvSpPr>
            <a:spLocks noChangeArrowheads="1"/>
          </p:cNvSpPr>
          <p:nvPr/>
        </p:nvSpPr>
        <p:spPr bwMode="auto">
          <a:xfrm>
            <a:off x="4114800" y="3733800"/>
            <a:ext cx="3962400" cy="762000"/>
          </a:xfrm>
          <a:prstGeom prst="ellipse">
            <a:avLst/>
          </a:prstGeom>
          <a:noFill/>
          <a:ln w="25400">
            <a:solidFill>
              <a:srgbClr val="FF0000"/>
            </a:solidFill>
            <a:round/>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endParaRPr lang="en-US" smtClean="0"/>
          </a:p>
        </p:txBody>
      </p:sp>
      <p:sp>
        <p:nvSpPr>
          <p:cNvPr id="24579" name="Rectangle 3"/>
          <p:cNvSpPr>
            <a:spLocks noGrp="1" noChangeArrowheads="1"/>
          </p:cNvSpPr>
          <p:nvPr>
            <p:ph type="body" idx="1"/>
          </p:nvPr>
        </p:nvSpPr>
        <p:spPr/>
        <p:txBody>
          <a:bodyPr/>
          <a:lstStyle/>
          <a:p>
            <a:pPr eaLnBrk="1" hangingPunct="1"/>
            <a:endParaRPr lang="en-US" smtClean="0"/>
          </a:p>
        </p:txBody>
      </p:sp>
      <p:pic>
        <p:nvPicPr>
          <p:cNvPr id="24580" name="Picture 4"/>
          <p:cNvPicPr>
            <a:picLocks noChangeAspect="1" noChangeArrowheads="1"/>
          </p:cNvPicPr>
          <p:nvPr/>
        </p:nvPicPr>
        <p:blipFill>
          <a:blip r:embed="rId2"/>
          <a:srcRect/>
          <a:stretch>
            <a:fillRect/>
          </a:stretch>
        </p:blipFill>
        <p:spPr bwMode="auto">
          <a:xfrm>
            <a:off x="0" y="-228600"/>
            <a:ext cx="9296400" cy="7315200"/>
          </a:xfrm>
          <a:prstGeom prst="rect">
            <a:avLst/>
          </a:prstGeom>
          <a:noFill/>
          <a:ln w="9525">
            <a:noFill/>
            <a:miter lim="800000"/>
            <a:headEnd/>
            <a:tailEnd/>
          </a:ln>
        </p:spPr>
      </p:pic>
      <p:sp>
        <p:nvSpPr>
          <p:cNvPr id="24581" name="Text Box 5"/>
          <p:cNvSpPr txBox="1">
            <a:spLocks noChangeArrowheads="1"/>
          </p:cNvSpPr>
          <p:nvPr/>
        </p:nvSpPr>
        <p:spPr bwMode="auto">
          <a:xfrm>
            <a:off x="3505200" y="609600"/>
            <a:ext cx="4572000" cy="2554288"/>
          </a:xfrm>
          <a:prstGeom prst="rect">
            <a:avLst/>
          </a:prstGeom>
          <a:solidFill>
            <a:schemeClr val="tx1"/>
          </a:solidFill>
          <a:ln w="9525">
            <a:noFill/>
            <a:miter lim="800000"/>
            <a:headEnd/>
            <a:tailEnd/>
          </a:ln>
        </p:spPr>
        <p:txBody>
          <a:bodyPr>
            <a:spAutoFit/>
          </a:bodyPr>
          <a:lstStyle/>
          <a:p>
            <a:pPr algn="l">
              <a:spcBef>
                <a:spcPct val="0"/>
              </a:spcBef>
            </a:pPr>
            <a:r>
              <a:rPr lang="en-US" sz="1600" b="0">
                <a:solidFill>
                  <a:schemeClr val="bg1"/>
                </a:solidFill>
              </a:rPr>
              <a:t>Adding events to your meet.  </a:t>
            </a:r>
          </a:p>
          <a:p>
            <a:pPr lvl="1" algn="l">
              <a:spcBef>
                <a:spcPct val="0"/>
              </a:spcBef>
            </a:pPr>
            <a:r>
              <a:rPr lang="en-US" sz="1600" b="0">
                <a:solidFill>
                  <a:schemeClr val="bg1"/>
                </a:solidFill>
              </a:rPr>
              <a:t>This can be done manually – go to events/add then check the correct boxes for the event.  </a:t>
            </a:r>
          </a:p>
          <a:p>
            <a:pPr lvl="2" algn="l">
              <a:spcBef>
                <a:spcPct val="0"/>
              </a:spcBef>
            </a:pPr>
            <a:r>
              <a:rPr lang="en-US" sz="1600" b="0">
                <a:solidFill>
                  <a:schemeClr val="bg1"/>
                </a:solidFill>
              </a:rPr>
              <a:t>For qualifying times the designator should be selected from the pull down menu.   </a:t>
            </a:r>
          </a:p>
          <a:p>
            <a:pPr lvl="1" algn="l">
              <a:spcBef>
                <a:spcPct val="0"/>
              </a:spcBef>
            </a:pPr>
            <a:r>
              <a:rPr lang="en-US" sz="1600" b="0">
                <a:solidFill>
                  <a:schemeClr val="bg1"/>
                </a:solidFill>
              </a:rPr>
              <a:t>The age groups for Midlakes are 8&amp;U, 9-10, 11-12, 13-14, 15&amp;Over be sure to use these age ranges for all of your meets.  </a:t>
            </a:r>
          </a:p>
          <a:p>
            <a:pPr lvl="1" algn="l">
              <a:spcBef>
                <a:spcPct val="0"/>
              </a:spcBef>
            </a:pPr>
            <a:r>
              <a:rPr lang="en-US" sz="1600" b="0">
                <a:solidFill>
                  <a:schemeClr val="bg1"/>
                </a:solidFill>
              </a:rPr>
              <a:t>The Program will automatically switch from female to male as you enter events.</a:t>
            </a:r>
          </a:p>
        </p:txBody>
      </p:sp>
      <p:sp>
        <p:nvSpPr>
          <p:cNvPr id="24582" name="Text Box 6"/>
          <p:cNvSpPr txBox="1">
            <a:spLocks noChangeArrowheads="1"/>
          </p:cNvSpPr>
          <p:nvPr/>
        </p:nvSpPr>
        <p:spPr bwMode="auto">
          <a:xfrm>
            <a:off x="228600" y="1371600"/>
            <a:ext cx="2286000" cy="4186238"/>
          </a:xfrm>
          <a:prstGeom prst="rect">
            <a:avLst/>
          </a:prstGeom>
          <a:solidFill>
            <a:schemeClr val="tx1"/>
          </a:solidFill>
          <a:ln w="9525">
            <a:noFill/>
            <a:miter lim="800000"/>
            <a:headEnd/>
            <a:tailEnd/>
          </a:ln>
        </p:spPr>
        <p:txBody>
          <a:bodyPr>
            <a:spAutoFit/>
          </a:bodyPr>
          <a:lstStyle/>
          <a:p>
            <a:pPr marL="342900" indent="-342900" algn="l">
              <a:spcBef>
                <a:spcPct val="0"/>
              </a:spcBef>
              <a:buFontTx/>
              <a:buAutoNum type="arabicPeriod"/>
            </a:pPr>
            <a:r>
              <a:rPr lang="en-US" sz="1400">
                <a:solidFill>
                  <a:schemeClr val="bg1"/>
                </a:solidFill>
              </a:rPr>
              <a:t>Go to copy events then select a meet from the list that has been completed. </a:t>
            </a:r>
          </a:p>
          <a:p>
            <a:pPr marL="342900" indent="-342900" algn="l">
              <a:spcBef>
                <a:spcPct val="0"/>
              </a:spcBef>
              <a:buFontTx/>
              <a:buAutoNum type="arabicPeriod"/>
            </a:pPr>
            <a:r>
              <a:rPr lang="en-US" sz="1400">
                <a:solidFill>
                  <a:schemeClr val="bg1"/>
                </a:solidFill>
              </a:rPr>
              <a:t>Choose to copy both entry and result events. </a:t>
            </a:r>
          </a:p>
          <a:p>
            <a:pPr marL="342900" indent="-342900" algn="l">
              <a:spcBef>
                <a:spcPct val="0"/>
              </a:spcBef>
              <a:buFontTx/>
              <a:buAutoNum type="arabicPeriod"/>
            </a:pPr>
            <a:r>
              <a:rPr lang="en-US" sz="1400">
                <a:solidFill>
                  <a:schemeClr val="bg1"/>
                </a:solidFill>
              </a:rPr>
              <a:t>You can also import from a file. Go to File/Import/ Meet Events.  Choose your file with your events and follow the directions. </a:t>
            </a:r>
          </a:p>
          <a:p>
            <a:pPr marL="342900" indent="-342900" algn="l">
              <a:spcBef>
                <a:spcPct val="0"/>
              </a:spcBef>
              <a:buFontTx/>
              <a:buAutoNum type="arabicPeriod"/>
            </a:pPr>
            <a:r>
              <a:rPr lang="en-US" sz="1400">
                <a:solidFill>
                  <a:schemeClr val="bg1"/>
                </a:solidFill>
              </a:rPr>
              <a:t>You should be sure to do this for  the League championship meet.</a:t>
            </a:r>
          </a:p>
          <a:p>
            <a:pPr marL="342900" indent="-342900" algn="l">
              <a:spcBef>
                <a:spcPct val="0"/>
              </a:spcBef>
              <a:buFontTx/>
              <a:buChar char="•"/>
            </a:pPr>
            <a:r>
              <a:rPr lang="en-US" sz="1400">
                <a:solidFill>
                  <a:schemeClr val="bg1"/>
                </a:solidFill>
              </a:rPr>
              <a:t>import the file called MmleagueEvents.hyv</a:t>
            </a:r>
            <a:r>
              <a:rPr lang="en-US" sz="1400"/>
              <a:t>   </a:t>
            </a:r>
          </a:p>
        </p:txBody>
      </p:sp>
      <p:sp>
        <p:nvSpPr>
          <p:cNvPr id="24583" name="Oval 7"/>
          <p:cNvSpPr>
            <a:spLocks noChangeArrowheads="1"/>
          </p:cNvSpPr>
          <p:nvPr/>
        </p:nvSpPr>
        <p:spPr bwMode="auto">
          <a:xfrm>
            <a:off x="2743200" y="3276600"/>
            <a:ext cx="1219200" cy="533400"/>
          </a:xfrm>
          <a:prstGeom prst="ellipse">
            <a:avLst/>
          </a:prstGeom>
          <a:noFill/>
          <a:ln w="25400">
            <a:solidFill>
              <a:srgbClr val="FF0000"/>
            </a:solidFill>
            <a:round/>
            <a:headEnd/>
            <a:tailEnd/>
          </a:ln>
        </p:spPr>
        <p:txBody>
          <a:bodyPr wrap="none" anchor="ctr"/>
          <a:lstStyle/>
          <a:p>
            <a:endParaRPr lang="en-US"/>
          </a:p>
        </p:txBody>
      </p:sp>
      <p:sp>
        <p:nvSpPr>
          <p:cNvPr id="24584" name="Line 8"/>
          <p:cNvSpPr>
            <a:spLocks noChangeShapeType="1"/>
          </p:cNvSpPr>
          <p:nvPr/>
        </p:nvSpPr>
        <p:spPr bwMode="auto">
          <a:xfrm flipV="1">
            <a:off x="2133600" y="3810000"/>
            <a:ext cx="990600" cy="228600"/>
          </a:xfrm>
          <a:prstGeom prst="line">
            <a:avLst/>
          </a:prstGeom>
          <a:noFill/>
          <a:ln w="25400">
            <a:solidFill>
              <a:srgbClr val="FF0000"/>
            </a:solidFill>
            <a:round/>
            <a:headEnd/>
            <a:tailEnd type="triangle" w="med" len="med"/>
          </a:ln>
        </p:spPr>
        <p:txBody>
          <a:bodyPr/>
          <a:lstStyle/>
          <a:p>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3" name="Rectangle 3"/>
          <p:cNvSpPr>
            <a:spLocks noGrp="1" noChangeArrowheads="1"/>
          </p:cNvSpPr>
          <p:nvPr>
            <p:ph type="body" idx="1"/>
          </p:nvPr>
        </p:nvSpPr>
        <p:spPr>
          <a:xfrm>
            <a:off x="457200" y="838200"/>
            <a:ext cx="8229600" cy="5287963"/>
          </a:xfrm>
        </p:spPr>
        <p:txBody>
          <a:bodyPr/>
          <a:lstStyle/>
          <a:p>
            <a:pPr eaLnBrk="1" hangingPunct="1">
              <a:defRPr/>
            </a:pPr>
            <a:r>
              <a:rPr lang="en-US" sz="4000" b="1" u="sng" smtClean="0">
                <a:latin typeface="Times New Roman" pitchFamily="18" charset="0"/>
              </a:rPr>
              <a:t>Introduction:</a:t>
            </a:r>
            <a:r>
              <a:rPr lang="en-US" b="1" smtClean="0">
                <a:latin typeface="Times New Roman" pitchFamily="18" charset="0"/>
              </a:rPr>
              <a:t> This workshop is geared for summer league coaches/volunteers that may not be familiar with TEAM MANAGER. Please ask lots of questions and we will do our best to help.</a:t>
            </a:r>
          </a:p>
          <a:p>
            <a:pPr eaLnBrk="1" hangingPunct="1">
              <a:buFont typeface="Wingdings" pitchFamily="2" charset="2"/>
              <a:buNone/>
              <a:defRPr/>
            </a:pPr>
            <a:endParaRPr lang="en-US" sz="3600" b="1" smtClean="0">
              <a:latin typeface="Times New Roman" pitchFamily="18" charset="0"/>
            </a:endParaRPr>
          </a:p>
          <a:p>
            <a:pPr eaLnBrk="1" hangingPunct="1">
              <a:defRPr/>
            </a:pPr>
            <a:r>
              <a:rPr lang="en-US" sz="2800" b="1" smtClean="0">
                <a:latin typeface="Times New Roman" pitchFamily="18" charset="0"/>
              </a:rPr>
              <a:t>Some information for this presentation copied from </a:t>
            </a:r>
            <a:r>
              <a:rPr lang="en-US" sz="2100" b="1" smtClean="0">
                <a:latin typeface="Times New Roman" pitchFamily="18" charset="0"/>
              </a:rPr>
              <a:t>http://www.hy-tekltd.com/</a:t>
            </a:r>
            <a:endParaRPr lang="en-US" smtClean="0">
              <a:latin typeface="Times New Roman" pitchFamily="18" charset="0"/>
            </a:endParaRPr>
          </a:p>
          <a:p>
            <a:pPr eaLnBrk="1" hangingPunct="1">
              <a:defRPr/>
            </a:pPr>
            <a:endParaRPr lang="en-US" smtClean="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endParaRPr lang="en-US" smtClean="0"/>
          </a:p>
        </p:txBody>
      </p:sp>
      <p:sp>
        <p:nvSpPr>
          <p:cNvPr id="26627" name="Rectangle 3"/>
          <p:cNvSpPr>
            <a:spLocks noGrp="1" noChangeArrowheads="1"/>
          </p:cNvSpPr>
          <p:nvPr>
            <p:ph type="body" idx="1"/>
          </p:nvPr>
        </p:nvSpPr>
        <p:spPr/>
        <p:txBody>
          <a:bodyPr/>
          <a:lstStyle/>
          <a:p>
            <a:pPr eaLnBrk="1" hangingPunct="1"/>
            <a:endParaRPr lang="en-US" smtClean="0"/>
          </a:p>
        </p:txBody>
      </p:sp>
      <p:pic>
        <p:nvPicPr>
          <p:cNvPr id="26628" name="Picture 4"/>
          <p:cNvPicPr>
            <a:picLocks noChangeAspect="1" noChangeArrowheads="1"/>
          </p:cNvPicPr>
          <p:nvPr/>
        </p:nvPicPr>
        <p:blipFill>
          <a:blip r:embed="rId2"/>
          <a:srcRect/>
          <a:stretch>
            <a:fillRect/>
          </a:stretch>
        </p:blipFill>
        <p:spPr bwMode="auto">
          <a:xfrm>
            <a:off x="0" y="228600"/>
            <a:ext cx="9144000" cy="6858000"/>
          </a:xfrm>
          <a:prstGeom prst="rect">
            <a:avLst/>
          </a:prstGeom>
          <a:noFill/>
          <a:ln w="9525">
            <a:noFill/>
            <a:miter lim="800000"/>
            <a:headEnd/>
            <a:tailEnd/>
          </a:ln>
        </p:spPr>
      </p:pic>
      <p:sp>
        <p:nvSpPr>
          <p:cNvPr id="26629" name="Oval 5"/>
          <p:cNvSpPr>
            <a:spLocks noChangeArrowheads="1"/>
          </p:cNvSpPr>
          <p:nvPr/>
        </p:nvSpPr>
        <p:spPr bwMode="auto">
          <a:xfrm>
            <a:off x="3429000" y="152400"/>
            <a:ext cx="2209800" cy="457200"/>
          </a:xfrm>
          <a:prstGeom prst="ellipse">
            <a:avLst/>
          </a:prstGeom>
          <a:noFill/>
          <a:ln w="25400" algn="ctr">
            <a:solidFill>
              <a:srgbClr val="FF0000"/>
            </a:solidFill>
            <a:round/>
            <a:headEnd/>
            <a:tailEnd/>
          </a:ln>
        </p:spPr>
        <p:txBody>
          <a:bodyPr wrap="none" anchor="ctr"/>
          <a:lstStyle/>
          <a:p>
            <a:endParaRPr lang="en-US"/>
          </a:p>
        </p:txBody>
      </p:sp>
      <p:sp>
        <p:nvSpPr>
          <p:cNvPr id="26630" name="Text Box 6"/>
          <p:cNvSpPr txBox="1">
            <a:spLocks noChangeArrowheads="1"/>
          </p:cNvSpPr>
          <p:nvPr/>
        </p:nvSpPr>
        <p:spPr bwMode="auto">
          <a:xfrm>
            <a:off x="4724400" y="2133600"/>
            <a:ext cx="2971800" cy="2014538"/>
          </a:xfrm>
          <a:prstGeom prst="rect">
            <a:avLst/>
          </a:prstGeom>
          <a:solidFill>
            <a:schemeClr val="tx1"/>
          </a:solidFill>
          <a:ln w="9525" algn="ctr">
            <a:noFill/>
            <a:miter lim="800000"/>
            <a:headEnd/>
            <a:tailEnd/>
          </a:ln>
        </p:spPr>
        <p:txBody>
          <a:bodyPr>
            <a:spAutoFit/>
          </a:bodyPr>
          <a:lstStyle/>
          <a:p>
            <a:pPr algn="l"/>
            <a:r>
              <a:rPr lang="en-US">
                <a:solidFill>
                  <a:schemeClr val="bg1"/>
                </a:solidFill>
              </a:rPr>
              <a:t>In the Pre-enter athletes menu – coaches can set up the meet with only those athletes who will be in town on the day of the meet. Athletes who are clicked are entered in the meet</a:t>
            </a:r>
          </a:p>
        </p:txBody>
      </p:sp>
      <p:sp>
        <p:nvSpPr>
          <p:cNvPr id="26631" name="Oval 7"/>
          <p:cNvSpPr>
            <a:spLocks noChangeArrowheads="1"/>
          </p:cNvSpPr>
          <p:nvPr/>
        </p:nvSpPr>
        <p:spPr bwMode="auto">
          <a:xfrm>
            <a:off x="1905000" y="1981200"/>
            <a:ext cx="685800" cy="1219200"/>
          </a:xfrm>
          <a:prstGeom prst="ellipse">
            <a:avLst/>
          </a:prstGeom>
          <a:noFill/>
          <a:ln w="25400" algn="ctr">
            <a:solidFill>
              <a:srgbClr val="FF0000"/>
            </a:solidFill>
            <a:round/>
            <a:headEnd/>
            <a:tailEnd/>
          </a:ln>
        </p:spPr>
        <p:txBody>
          <a:bodyPr wrap="none" anchor="ctr"/>
          <a:lstStyle/>
          <a:p>
            <a:endParaRPr lang="en-US"/>
          </a:p>
        </p:txBody>
      </p:sp>
      <p:sp>
        <p:nvSpPr>
          <p:cNvPr id="26632" name="Line 8"/>
          <p:cNvSpPr>
            <a:spLocks noChangeShapeType="1"/>
          </p:cNvSpPr>
          <p:nvPr/>
        </p:nvSpPr>
        <p:spPr bwMode="auto">
          <a:xfrm flipH="1">
            <a:off x="2590800" y="2590800"/>
            <a:ext cx="2133600" cy="0"/>
          </a:xfrm>
          <a:prstGeom prst="line">
            <a:avLst/>
          </a:prstGeom>
          <a:noFill/>
          <a:ln w="25400">
            <a:solidFill>
              <a:srgbClr val="FF0000"/>
            </a:solidFill>
            <a:round/>
            <a:headEnd/>
            <a:tailEnd type="triangle" w="med" len="med"/>
          </a:ln>
        </p:spPr>
        <p:txBody>
          <a:bodyPr wrap="none" anchor="ctr"/>
          <a:lstStyle/>
          <a:p>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endParaRPr lang="en-US" smtClean="0"/>
          </a:p>
        </p:txBody>
      </p:sp>
      <p:sp>
        <p:nvSpPr>
          <p:cNvPr id="25603" name="Rectangle 3"/>
          <p:cNvSpPr>
            <a:spLocks noGrp="1" noChangeArrowheads="1"/>
          </p:cNvSpPr>
          <p:nvPr>
            <p:ph type="body" idx="1"/>
          </p:nvPr>
        </p:nvSpPr>
        <p:spPr/>
        <p:txBody>
          <a:bodyPr/>
          <a:lstStyle/>
          <a:p>
            <a:pPr eaLnBrk="1" hangingPunct="1"/>
            <a:endParaRPr lang="en-US" smtClean="0"/>
          </a:p>
        </p:txBody>
      </p:sp>
      <p:pic>
        <p:nvPicPr>
          <p:cNvPr id="25604" name="Picture 4"/>
          <p:cNvPicPr>
            <a:picLocks noChangeAspect="1" noChangeArrowheads="1"/>
          </p:cNvPicPr>
          <p:nvPr/>
        </p:nvPicPr>
        <p:blipFill>
          <a:blip r:embed="rId2"/>
          <a:srcRect/>
          <a:stretch>
            <a:fillRect/>
          </a:stretch>
        </p:blipFill>
        <p:spPr bwMode="auto">
          <a:xfrm>
            <a:off x="0" y="0"/>
            <a:ext cx="9448800" cy="6781800"/>
          </a:xfrm>
          <a:prstGeom prst="rect">
            <a:avLst/>
          </a:prstGeom>
          <a:noFill/>
          <a:ln w="9525">
            <a:noFill/>
            <a:miter lim="800000"/>
            <a:headEnd/>
            <a:tailEnd/>
          </a:ln>
        </p:spPr>
      </p:pic>
      <p:sp>
        <p:nvSpPr>
          <p:cNvPr id="25605" name="Text Box 5"/>
          <p:cNvSpPr txBox="1">
            <a:spLocks noChangeArrowheads="1"/>
          </p:cNvSpPr>
          <p:nvPr/>
        </p:nvSpPr>
        <p:spPr bwMode="auto">
          <a:xfrm>
            <a:off x="3352800" y="1905000"/>
            <a:ext cx="5334000" cy="3514725"/>
          </a:xfrm>
          <a:prstGeom prst="rect">
            <a:avLst/>
          </a:prstGeom>
          <a:solidFill>
            <a:schemeClr val="tx1"/>
          </a:solidFill>
          <a:ln w="9525">
            <a:noFill/>
            <a:miter lim="800000"/>
            <a:headEnd/>
            <a:tailEnd/>
          </a:ln>
        </p:spPr>
        <p:txBody>
          <a:bodyPr>
            <a:spAutoFit/>
          </a:bodyPr>
          <a:lstStyle/>
          <a:p>
            <a:pPr algn="l">
              <a:spcBef>
                <a:spcPct val="0"/>
              </a:spcBef>
            </a:pPr>
            <a:r>
              <a:rPr lang="en-US" sz="1600">
                <a:solidFill>
                  <a:schemeClr val="bg1"/>
                </a:solidFill>
              </a:rPr>
              <a:t>Maximum entries – set combined to FOUR </a:t>
            </a:r>
          </a:p>
          <a:p>
            <a:pPr lvl="1" algn="l">
              <a:spcBef>
                <a:spcPct val="0"/>
              </a:spcBef>
            </a:pPr>
            <a:r>
              <a:rPr lang="en-US" sz="1600">
                <a:solidFill>
                  <a:schemeClr val="bg1"/>
                </a:solidFill>
              </a:rPr>
              <a:t>program will beep at you if you try to enter an athlete in more than four events.  </a:t>
            </a:r>
          </a:p>
          <a:p>
            <a:pPr lvl="2" algn="l">
              <a:spcBef>
                <a:spcPct val="0"/>
              </a:spcBef>
            </a:pPr>
            <a:r>
              <a:rPr lang="en-US" sz="1600">
                <a:solidFill>
                  <a:schemeClr val="bg1"/>
                </a:solidFill>
              </a:rPr>
              <a:t>The rule for Midlakes = a swimmer can be entered, in a dual meet in 3 individual and 1 relay or 2 Individual and 2 Relays.  </a:t>
            </a:r>
          </a:p>
          <a:p>
            <a:pPr lvl="3" algn="l">
              <a:spcBef>
                <a:spcPct val="0"/>
              </a:spcBef>
            </a:pPr>
            <a:r>
              <a:rPr lang="en-US" sz="1600">
                <a:solidFill>
                  <a:schemeClr val="bg1"/>
                </a:solidFill>
              </a:rPr>
              <a:t>ALL EVENTS EXHIBITION AND SCORING COUNT TO THIS TOTAL</a:t>
            </a:r>
          </a:p>
          <a:p>
            <a:pPr lvl="2" algn="l">
              <a:spcBef>
                <a:spcPct val="0"/>
              </a:spcBef>
            </a:pPr>
            <a:r>
              <a:rPr lang="en-US" sz="1600">
                <a:solidFill>
                  <a:schemeClr val="bg1"/>
                </a:solidFill>
              </a:rPr>
              <a:t>For the Championships - swimmer is limited to 3 events </a:t>
            </a:r>
          </a:p>
          <a:p>
            <a:pPr lvl="2" algn="l">
              <a:spcBef>
                <a:spcPct val="0"/>
              </a:spcBef>
            </a:pPr>
            <a:r>
              <a:rPr lang="en-US" sz="1600">
                <a:solidFill>
                  <a:schemeClr val="bg1"/>
                </a:solidFill>
              </a:rPr>
              <a:t>the midlakes hand book has entry options for Division and League Champs.</a:t>
            </a:r>
          </a:p>
          <a:p>
            <a:pPr lvl="1" algn="l">
              <a:spcBef>
                <a:spcPct val="0"/>
              </a:spcBef>
            </a:pPr>
            <a:r>
              <a:rPr lang="en-US" sz="1600">
                <a:solidFill>
                  <a:schemeClr val="bg1"/>
                </a:solidFill>
              </a:rPr>
              <a:t>Hit OK and add your next meet.  Hit cancel to exit the form.</a:t>
            </a:r>
          </a:p>
        </p:txBody>
      </p:sp>
      <p:sp>
        <p:nvSpPr>
          <p:cNvPr id="25606" name="Oval 6"/>
          <p:cNvSpPr>
            <a:spLocks noChangeArrowheads="1"/>
          </p:cNvSpPr>
          <p:nvPr/>
        </p:nvSpPr>
        <p:spPr bwMode="auto">
          <a:xfrm>
            <a:off x="1905000" y="762000"/>
            <a:ext cx="1219200" cy="762000"/>
          </a:xfrm>
          <a:prstGeom prst="ellipse">
            <a:avLst/>
          </a:prstGeom>
          <a:noFill/>
          <a:ln w="25400">
            <a:solidFill>
              <a:srgbClr val="FF0000"/>
            </a:solidFill>
            <a:round/>
            <a:headEnd/>
            <a:tailEnd/>
          </a:ln>
        </p:spPr>
        <p:txBody>
          <a:bodyPr wrap="none" anchor="ctr"/>
          <a:lstStyle/>
          <a:p>
            <a:endParaRPr lang="en-US"/>
          </a:p>
        </p:txBody>
      </p:sp>
      <p:sp>
        <p:nvSpPr>
          <p:cNvPr id="25607" name="Line 7"/>
          <p:cNvSpPr>
            <a:spLocks noChangeShapeType="1"/>
          </p:cNvSpPr>
          <p:nvPr/>
        </p:nvSpPr>
        <p:spPr bwMode="auto">
          <a:xfrm flipH="1" flipV="1">
            <a:off x="2743200" y="1524000"/>
            <a:ext cx="609600" cy="1066800"/>
          </a:xfrm>
          <a:prstGeom prst="line">
            <a:avLst/>
          </a:prstGeom>
          <a:noFill/>
          <a:ln w="25400">
            <a:solidFill>
              <a:srgbClr val="FF0000"/>
            </a:solidFill>
            <a:round/>
            <a:headEnd/>
            <a:tailEnd type="triangle" w="med" len="med"/>
          </a:ln>
        </p:spPr>
        <p:txBody>
          <a:bodyPr/>
          <a:lstStyle/>
          <a:p>
            <a:endParaRPr 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endParaRPr lang="en-US" smtClean="0"/>
          </a:p>
        </p:txBody>
      </p:sp>
      <p:sp>
        <p:nvSpPr>
          <p:cNvPr id="27651" name="Rectangle 3"/>
          <p:cNvSpPr>
            <a:spLocks noGrp="1" noChangeArrowheads="1"/>
          </p:cNvSpPr>
          <p:nvPr>
            <p:ph type="body" idx="1"/>
          </p:nvPr>
        </p:nvSpPr>
        <p:spPr/>
        <p:txBody>
          <a:bodyPr/>
          <a:lstStyle/>
          <a:p>
            <a:pPr eaLnBrk="1" hangingPunct="1"/>
            <a:endParaRPr lang="en-US" smtClean="0"/>
          </a:p>
        </p:txBody>
      </p:sp>
      <p:pic>
        <p:nvPicPr>
          <p:cNvPr id="27652" name="Picture 4"/>
          <p:cNvPicPr>
            <a:picLocks noChangeAspect="1" noChangeArrowheads="1"/>
          </p:cNvPicPr>
          <p:nvPr/>
        </p:nvPicPr>
        <p:blipFill>
          <a:blip r:embed="rId2"/>
          <a:srcRect/>
          <a:stretch>
            <a:fillRect/>
          </a:stretch>
        </p:blipFill>
        <p:spPr bwMode="auto">
          <a:xfrm>
            <a:off x="0" y="-228600"/>
            <a:ext cx="9448800" cy="7086600"/>
          </a:xfrm>
          <a:prstGeom prst="rect">
            <a:avLst/>
          </a:prstGeom>
          <a:noFill/>
          <a:ln w="9525">
            <a:noFill/>
            <a:miter lim="800000"/>
            <a:headEnd/>
            <a:tailEnd/>
          </a:ln>
        </p:spPr>
      </p:pic>
      <p:sp>
        <p:nvSpPr>
          <p:cNvPr id="27653" name="Text Box 5"/>
          <p:cNvSpPr txBox="1">
            <a:spLocks noChangeArrowheads="1"/>
          </p:cNvSpPr>
          <p:nvPr/>
        </p:nvSpPr>
        <p:spPr bwMode="auto">
          <a:xfrm>
            <a:off x="5486400" y="-304800"/>
            <a:ext cx="3962400" cy="4041775"/>
          </a:xfrm>
          <a:prstGeom prst="rect">
            <a:avLst/>
          </a:prstGeom>
          <a:solidFill>
            <a:schemeClr val="tx1"/>
          </a:solidFill>
          <a:ln w="38100" cmpd="dbl" algn="ctr">
            <a:solidFill>
              <a:srgbClr val="FF0000"/>
            </a:solidFill>
            <a:miter lim="800000"/>
            <a:headEnd/>
            <a:tailEnd/>
          </a:ln>
        </p:spPr>
        <p:txBody>
          <a:bodyPr>
            <a:spAutoFit/>
          </a:bodyPr>
          <a:lstStyle/>
          <a:p>
            <a:pPr algn="l">
              <a:spcBef>
                <a:spcPct val="0"/>
              </a:spcBef>
            </a:pPr>
            <a:r>
              <a:rPr lang="en-US" sz="1600" u="sng">
                <a:solidFill>
                  <a:schemeClr val="bg1"/>
                </a:solidFill>
              </a:rPr>
              <a:t>FOR MEET ENTRIES</a:t>
            </a:r>
          </a:p>
          <a:p>
            <a:pPr algn="l">
              <a:spcBef>
                <a:spcPct val="0"/>
              </a:spcBef>
            </a:pPr>
            <a:r>
              <a:rPr lang="en-US" sz="1600">
                <a:solidFill>
                  <a:schemeClr val="bg1"/>
                </a:solidFill>
              </a:rPr>
              <a:t>Highlight the meet you want.  </a:t>
            </a:r>
          </a:p>
          <a:p>
            <a:pPr algn="l">
              <a:spcBef>
                <a:spcPct val="0"/>
              </a:spcBef>
            </a:pPr>
            <a:r>
              <a:rPr lang="en-US" sz="1600">
                <a:solidFill>
                  <a:schemeClr val="bg1"/>
                </a:solidFill>
              </a:rPr>
              <a:t>Go to entries and select Name or Event</a:t>
            </a:r>
          </a:p>
          <a:p>
            <a:pPr lvl="1" algn="l">
              <a:spcBef>
                <a:spcPct val="0"/>
              </a:spcBef>
            </a:pPr>
            <a:r>
              <a:rPr lang="en-US" sz="1600">
                <a:solidFill>
                  <a:schemeClr val="bg1"/>
                </a:solidFill>
              </a:rPr>
              <a:t>Experiment with each to find which one works for you.  </a:t>
            </a:r>
          </a:p>
          <a:p>
            <a:pPr lvl="1" algn="l">
              <a:spcBef>
                <a:spcPct val="0"/>
              </a:spcBef>
            </a:pPr>
            <a:r>
              <a:rPr lang="en-US" sz="1600">
                <a:solidFill>
                  <a:schemeClr val="bg1"/>
                </a:solidFill>
              </a:rPr>
              <a:t>You will need to select your team prior to entering any swimmers in the meet </a:t>
            </a:r>
          </a:p>
          <a:p>
            <a:pPr lvl="1" algn="l">
              <a:spcBef>
                <a:spcPct val="0"/>
              </a:spcBef>
            </a:pPr>
            <a:r>
              <a:rPr lang="en-US" sz="1600">
                <a:solidFill>
                  <a:schemeClr val="bg1"/>
                </a:solidFill>
              </a:rPr>
              <a:t>To make this default to your team </a:t>
            </a:r>
          </a:p>
          <a:p>
            <a:pPr lvl="2" algn="l">
              <a:spcBef>
                <a:spcPct val="0"/>
              </a:spcBef>
            </a:pPr>
            <a:r>
              <a:rPr lang="en-US" sz="1600">
                <a:solidFill>
                  <a:schemeClr val="bg1"/>
                </a:solidFill>
              </a:rPr>
              <a:t>go to Set-up/Favorite Filters Menu/Add and enter your team name to the Favorite Name, course = yards or meter, Meet Type = Age Group. Hit OK then Hit Set Default.  Your team should be highlighted in yellow</a:t>
            </a:r>
            <a:r>
              <a:rPr lang="en-US" sz="1600"/>
              <a:t>.</a:t>
            </a:r>
            <a:endParaRPr lang="en-US" sz="1600" b="0"/>
          </a:p>
        </p:txBody>
      </p:sp>
      <p:sp>
        <p:nvSpPr>
          <p:cNvPr id="27654" name="Text Box 6"/>
          <p:cNvSpPr txBox="1">
            <a:spLocks noChangeArrowheads="1"/>
          </p:cNvSpPr>
          <p:nvPr/>
        </p:nvSpPr>
        <p:spPr bwMode="auto">
          <a:xfrm>
            <a:off x="2133600" y="5638800"/>
            <a:ext cx="4648200" cy="619125"/>
          </a:xfrm>
          <a:prstGeom prst="rect">
            <a:avLst/>
          </a:prstGeom>
          <a:solidFill>
            <a:schemeClr val="tx1"/>
          </a:solidFill>
          <a:ln w="38100" cmpd="dbl" algn="ctr">
            <a:solidFill>
              <a:srgbClr val="FF0000"/>
            </a:solidFill>
            <a:miter lim="800000"/>
            <a:headEnd/>
            <a:tailEnd/>
          </a:ln>
        </p:spPr>
        <p:txBody>
          <a:bodyPr>
            <a:spAutoFit/>
          </a:bodyPr>
          <a:lstStyle/>
          <a:p>
            <a:pPr algn="l"/>
            <a:r>
              <a:rPr lang="en-US" sz="1600">
                <a:solidFill>
                  <a:schemeClr val="bg1"/>
                </a:solidFill>
              </a:rPr>
              <a:t>This is the Entries by athlete menu – you can enter your relays from this menu…</a:t>
            </a:r>
          </a:p>
        </p:txBody>
      </p:sp>
      <p:sp>
        <p:nvSpPr>
          <p:cNvPr id="27655" name="Oval 7"/>
          <p:cNvSpPr>
            <a:spLocks noChangeArrowheads="1"/>
          </p:cNvSpPr>
          <p:nvPr/>
        </p:nvSpPr>
        <p:spPr bwMode="auto">
          <a:xfrm>
            <a:off x="0" y="2590800"/>
            <a:ext cx="1371600" cy="457200"/>
          </a:xfrm>
          <a:prstGeom prst="ellipse">
            <a:avLst/>
          </a:prstGeom>
          <a:noFill/>
          <a:ln w="25400" algn="ctr">
            <a:solidFill>
              <a:srgbClr val="FF0000"/>
            </a:solidFill>
            <a:round/>
            <a:headEnd/>
            <a:tailEnd/>
          </a:ln>
        </p:spPr>
        <p:txBody>
          <a:bodyPr wrap="none" anchor="ctr"/>
          <a:lstStyle/>
          <a:p>
            <a:endParaRPr lang="en-US"/>
          </a:p>
        </p:txBody>
      </p:sp>
      <p:sp>
        <p:nvSpPr>
          <p:cNvPr id="27656" name="Line 8"/>
          <p:cNvSpPr>
            <a:spLocks noChangeShapeType="1"/>
          </p:cNvSpPr>
          <p:nvPr/>
        </p:nvSpPr>
        <p:spPr bwMode="auto">
          <a:xfrm flipH="1" flipV="1">
            <a:off x="1066800" y="3048000"/>
            <a:ext cx="1295400" cy="2590800"/>
          </a:xfrm>
          <a:prstGeom prst="line">
            <a:avLst/>
          </a:prstGeom>
          <a:noFill/>
          <a:ln w="25400">
            <a:solidFill>
              <a:srgbClr val="FF0000"/>
            </a:solidFill>
            <a:round/>
            <a:headEnd/>
            <a:tailEnd type="triangle" w="med" len="med"/>
          </a:ln>
        </p:spPr>
        <p:txBody>
          <a:bodyPr wrap="none" anchor="ctr"/>
          <a:lstStyle/>
          <a:p>
            <a:endParaRPr 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endParaRPr lang="en-US" smtClean="0"/>
          </a:p>
        </p:txBody>
      </p:sp>
      <p:sp>
        <p:nvSpPr>
          <p:cNvPr id="28675" name="Rectangle 3"/>
          <p:cNvSpPr>
            <a:spLocks noGrp="1" noChangeArrowheads="1"/>
          </p:cNvSpPr>
          <p:nvPr>
            <p:ph type="body" idx="1"/>
          </p:nvPr>
        </p:nvSpPr>
        <p:spPr/>
        <p:txBody>
          <a:bodyPr/>
          <a:lstStyle/>
          <a:p>
            <a:pPr eaLnBrk="1" hangingPunct="1"/>
            <a:endParaRPr lang="en-US" smtClean="0"/>
          </a:p>
        </p:txBody>
      </p:sp>
      <p:pic>
        <p:nvPicPr>
          <p:cNvPr id="28676" name="Picture 4"/>
          <p:cNvPicPr>
            <a:picLocks noChangeAspect="1" noChangeArrowheads="1"/>
          </p:cNvPicPr>
          <p:nvPr/>
        </p:nvPicPr>
        <p:blipFill>
          <a:blip r:embed="rId2"/>
          <a:srcRect/>
          <a:stretch>
            <a:fillRect/>
          </a:stretch>
        </p:blipFill>
        <p:spPr bwMode="auto">
          <a:xfrm>
            <a:off x="-304800" y="-76200"/>
            <a:ext cx="9753600" cy="7315200"/>
          </a:xfrm>
          <a:prstGeom prst="rect">
            <a:avLst/>
          </a:prstGeom>
          <a:noFill/>
          <a:ln w="9525">
            <a:noFill/>
            <a:miter lim="800000"/>
            <a:headEnd/>
            <a:tailEnd/>
          </a:ln>
        </p:spPr>
      </p:pic>
      <p:sp>
        <p:nvSpPr>
          <p:cNvPr id="28677" name="Text Box 5"/>
          <p:cNvSpPr txBox="1">
            <a:spLocks noChangeArrowheads="1"/>
          </p:cNvSpPr>
          <p:nvPr/>
        </p:nvSpPr>
        <p:spPr bwMode="auto">
          <a:xfrm>
            <a:off x="4038600" y="5029200"/>
            <a:ext cx="3352800" cy="863600"/>
          </a:xfrm>
          <a:prstGeom prst="rect">
            <a:avLst/>
          </a:prstGeom>
          <a:solidFill>
            <a:schemeClr val="tx1"/>
          </a:solidFill>
          <a:ln w="38100" cmpd="dbl" algn="ctr">
            <a:solidFill>
              <a:srgbClr val="FF0000"/>
            </a:solidFill>
            <a:miter lim="800000"/>
            <a:headEnd/>
            <a:tailEnd/>
          </a:ln>
        </p:spPr>
        <p:txBody>
          <a:bodyPr>
            <a:spAutoFit/>
          </a:bodyPr>
          <a:lstStyle/>
          <a:p>
            <a:r>
              <a:rPr lang="en-US" sz="1600">
                <a:solidFill>
                  <a:schemeClr val="bg1"/>
                </a:solidFill>
              </a:rPr>
              <a:t>When entering relays by event, you can use the database to help find the best relay</a:t>
            </a:r>
          </a:p>
        </p:txBody>
      </p:sp>
      <p:sp>
        <p:nvSpPr>
          <p:cNvPr id="28678" name="Oval 7"/>
          <p:cNvSpPr>
            <a:spLocks noChangeArrowheads="1"/>
          </p:cNvSpPr>
          <p:nvPr/>
        </p:nvSpPr>
        <p:spPr bwMode="auto">
          <a:xfrm>
            <a:off x="5257800" y="2895600"/>
            <a:ext cx="1066800" cy="914400"/>
          </a:xfrm>
          <a:prstGeom prst="ellipse">
            <a:avLst/>
          </a:prstGeom>
          <a:noFill/>
          <a:ln w="25400" algn="ctr">
            <a:solidFill>
              <a:srgbClr val="FF0000"/>
            </a:solidFill>
            <a:round/>
            <a:headEnd/>
            <a:tailEnd/>
          </a:ln>
        </p:spPr>
        <p:txBody>
          <a:bodyPr wrap="none" anchor="ctr"/>
          <a:lstStyle/>
          <a:p>
            <a:endParaRPr lang="en-US"/>
          </a:p>
        </p:txBody>
      </p:sp>
      <p:sp>
        <p:nvSpPr>
          <p:cNvPr id="28679" name="Line 8"/>
          <p:cNvSpPr>
            <a:spLocks noChangeShapeType="1"/>
          </p:cNvSpPr>
          <p:nvPr/>
        </p:nvSpPr>
        <p:spPr bwMode="auto">
          <a:xfrm flipV="1">
            <a:off x="5715000" y="3810000"/>
            <a:ext cx="0" cy="1219200"/>
          </a:xfrm>
          <a:prstGeom prst="line">
            <a:avLst/>
          </a:prstGeom>
          <a:noFill/>
          <a:ln w="25400">
            <a:solidFill>
              <a:srgbClr val="FF0000"/>
            </a:solidFill>
            <a:round/>
            <a:headEnd/>
            <a:tailEnd type="triangle" w="med" len="med"/>
          </a:ln>
        </p:spPr>
        <p:txBody>
          <a:bodyPr wrap="none" anchor="ctr"/>
          <a:lstStyle/>
          <a:p>
            <a:endParaRPr lang="en-US"/>
          </a:p>
        </p:txBody>
      </p:sp>
      <p:sp>
        <p:nvSpPr>
          <p:cNvPr id="28680" name="Text Box 9"/>
          <p:cNvSpPr txBox="1">
            <a:spLocks noChangeArrowheads="1"/>
          </p:cNvSpPr>
          <p:nvPr/>
        </p:nvSpPr>
        <p:spPr bwMode="auto">
          <a:xfrm>
            <a:off x="7848600" y="3505200"/>
            <a:ext cx="990600" cy="1352550"/>
          </a:xfrm>
          <a:prstGeom prst="rect">
            <a:avLst/>
          </a:prstGeom>
          <a:solidFill>
            <a:schemeClr val="tx1"/>
          </a:solidFill>
          <a:ln w="38100" cmpd="dbl" algn="ctr">
            <a:solidFill>
              <a:srgbClr val="FF0000"/>
            </a:solidFill>
            <a:miter lim="800000"/>
            <a:headEnd/>
            <a:tailEnd/>
          </a:ln>
        </p:spPr>
        <p:txBody>
          <a:bodyPr>
            <a:spAutoFit/>
          </a:bodyPr>
          <a:lstStyle/>
          <a:p>
            <a:r>
              <a:rPr lang="en-US" sz="1600">
                <a:solidFill>
                  <a:schemeClr val="bg1"/>
                </a:solidFill>
              </a:rPr>
              <a:t>Heat and lane can still be entered</a:t>
            </a:r>
          </a:p>
        </p:txBody>
      </p:sp>
      <p:sp>
        <p:nvSpPr>
          <p:cNvPr id="28681" name="Oval 10"/>
          <p:cNvSpPr>
            <a:spLocks noChangeArrowheads="1"/>
          </p:cNvSpPr>
          <p:nvPr/>
        </p:nvSpPr>
        <p:spPr bwMode="auto">
          <a:xfrm>
            <a:off x="6629400" y="3124200"/>
            <a:ext cx="914400" cy="914400"/>
          </a:xfrm>
          <a:prstGeom prst="ellipse">
            <a:avLst/>
          </a:prstGeom>
          <a:noFill/>
          <a:ln w="25400" algn="ctr">
            <a:solidFill>
              <a:srgbClr val="FF0000"/>
            </a:solidFill>
            <a:round/>
            <a:headEnd/>
            <a:tailEnd/>
          </a:ln>
        </p:spPr>
        <p:txBody>
          <a:bodyPr wrap="none" anchor="ctr"/>
          <a:lstStyle/>
          <a:p>
            <a:endParaRPr lang="en-US"/>
          </a:p>
        </p:txBody>
      </p:sp>
      <p:sp>
        <p:nvSpPr>
          <p:cNvPr id="28682" name="Line 11"/>
          <p:cNvSpPr>
            <a:spLocks noChangeShapeType="1"/>
          </p:cNvSpPr>
          <p:nvPr/>
        </p:nvSpPr>
        <p:spPr bwMode="auto">
          <a:xfrm flipH="1" flipV="1">
            <a:off x="7543800" y="3733800"/>
            <a:ext cx="304800" cy="304800"/>
          </a:xfrm>
          <a:prstGeom prst="line">
            <a:avLst/>
          </a:prstGeom>
          <a:noFill/>
          <a:ln w="25400">
            <a:solidFill>
              <a:srgbClr val="FF0000"/>
            </a:solidFill>
            <a:round/>
            <a:headEnd/>
            <a:tailEnd type="triangle" w="med" len="med"/>
          </a:ln>
        </p:spPr>
        <p:txBody>
          <a:bodyPr wrap="none" anchor="ctr"/>
          <a:lstStyle/>
          <a:p>
            <a:endParaRPr 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endParaRPr lang="en-US" smtClean="0"/>
          </a:p>
        </p:txBody>
      </p:sp>
      <p:sp>
        <p:nvSpPr>
          <p:cNvPr id="29699" name="Rectangle 3"/>
          <p:cNvSpPr>
            <a:spLocks noGrp="1" noChangeArrowheads="1"/>
          </p:cNvSpPr>
          <p:nvPr>
            <p:ph type="body" idx="1"/>
          </p:nvPr>
        </p:nvSpPr>
        <p:spPr/>
        <p:txBody>
          <a:bodyPr/>
          <a:lstStyle/>
          <a:p>
            <a:pPr eaLnBrk="1" hangingPunct="1"/>
            <a:endParaRPr lang="en-US" smtClean="0"/>
          </a:p>
        </p:txBody>
      </p:sp>
      <p:pic>
        <p:nvPicPr>
          <p:cNvPr id="29700" name="Picture 4"/>
          <p:cNvPicPr>
            <a:picLocks noChangeAspect="1" noChangeArrowheads="1"/>
          </p:cNvPicPr>
          <p:nvPr/>
        </p:nvPicPr>
        <p:blipFill>
          <a:blip r:embed="rId2"/>
          <a:srcRect/>
          <a:stretch>
            <a:fillRect/>
          </a:stretch>
        </p:blipFill>
        <p:spPr bwMode="auto">
          <a:xfrm>
            <a:off x="-304800" y="-228600"/>
            <a:ext cx="9448800" cy="7315200"/>
          </a:xfrm>
          <a:prstGeom prst="rect">
            <a:avLst/>
          </a:prstGeom>
          <a:noFill/>
          <a:ln w="9525">
            <a:noFill/>
            <a:miter lim="800000"/>
            <a:headEnd/>
            <a:tailEnd/>
          </a:ln>
        </p:spPr>
      </p:pic>
      <p:sp>
        <p:nvSpPr>
          <p:cNvPr id="29701" name="Text Box 5"/>
          <p:cNvSpPr txBox="1">
            <a:spLocks noChangeArrowheads="1"/>
          </p:cNvSpPr>
          <p:nvPr/>
        </p:nvSpPr>
        <p:spPr bwMode="auto">
          <a:xfrm>
            <a:off x="5943600" y="838200"/>
            <a:ext cx="2743200" cy="5980113"/>
          </a:xfrm>
          <a:prstGeom prst="rect">
            <a:avLst/>
          </a:prstGeom>
          <a:solidFill>
            <a:schemeClr val="tx1"/>
          </a:solidFill>
          <a:ln w="38100" cmpd="dbl" algn="ctr">
            <a:solidFill>
              <a:srgbClr val="FF0000"/>
            </a:solidFill>
            <a:miter lim="800000"/>
            <a:headEnd/>
            <a:tailEnd/>
          </a:ln>
        </p:spPr>
        <p:txBody>
          <a:bodyPr>
            <a:spAutoFit/>
          </a:bodyPr>
          <a:lstStyle/>
          <a:p>
            <a:pPr algn="l">
              <a:spcBef>
                <a:spcPct val="0"/>
              </a:spcBef>
            </a:pPr>
            <a:r>
              <a:rPr lang="en-US" sz="1400">
                <a:solidFill>
                  <a:schemeClr val="bg1"/>
                </a:solidFill>
              </a:rPr>
              <a:t>In the entries by event, all swimmers eligible will be listed.  </a:t>
            </a:r>
          </a:p>
          <a:p>
            <a:pPr lvl="1" algn="l">
              <a:spcBef>
                <a:spcPct val="0"/>
              </a:spcBef>
            </a:pPr>
            <a:r>
              <a:rPr lang="en-US" sz="1400">
                <a:solidFill>
                  <a:schemeClr val="bg1"/>
                </a:solidFill>
              </a:rPr>
              <a:t>Click on the ones you want to enter. </a:t>
            </a:r>
          </a:p>
          <a:p>
            <a:pPr lvl="1" algn="l">
              <a:spcBef>
                <a:spcPct val="0"/>
              </a:spcBef>
            </a:pPr>
            <a:r>
              <a:rPr lang="en-US" sz="1400">
                <a:solidFill>
                  <a:schemeClr val="bg1"/>
                </a:solidFill>
              </a:rPr>
              <a:t>Seed Time</a:t>
            </a:r>
          </a:p>
          <a:p>
            <a:pPr lvl="1" algn="l">
              <a:spcBef>
                <a:spcPct val="0"/>
              </a:spcBef>
            </a:pPr>
            <a:r>
              <a:rPr lang="en-US" sz="1400">
                <a:solidFill>
                  <a:schemeClr val="bg1"/>
                </a:solidFill>
              </a:rPr>
              <a:t>Heat/Lane assignment</a:t>
            </a:r>
          </a:p>
          <a:p>
            <a:pPr algn="l">
              <a:spcBef>
                <a:spcPct val="0"/>
              </a:spcBef>
            </a:pPr>
            <a:r>
              <a:rPr lang="en-US" sz="1400">
                <a:solidFill>
                  <a:schemeClr val="bg1"/>
                </a:solidFill>
              </a:rPr>
              <a:t>For relays </a:t>
            </a:r>
          </a:p>
          <a:p>
            <a:pPr lvl="1" algn="l">
              <a:spcBef>
                <a:spcPct val="0"/>
              </a:spcBef>
            </a:pPr>
            <a:r>
              <a:rPr lang="en-US" sz="1400">
                <a:solidFill>
                  <a:schemeClr val="bg1"/>
                </a:solidFill>
              </a:rPr>
              <a:t>Add all of the relay A/B/C check relays as ex if needed and enter the heat/lane for each.  </a:t>
            </a:r>
          </a:p>
          <a:p>
            <a:pPr lvl="1" algn="l">
              <a:spcBef>
                <a:spcPct val="0"/>
              </a:spcBef>
            </a:pPr>
            <a:r>
              <a:rPr lang="en-US" sz="1400">
                <a:solidFill>
                  <a:schemeClr val="bg1"/>
                </a:solidFill>
              </a:rPr>
              <a:t>You can then enter swimmers into each relay. </a:t>
            </a:r>
          </a:p>
          <a:p>
            <a:pPr algn="l">
              <a:spcBef>
                <a:spcPct val="0"/>
              </a:spcBef>
            </a:pPr>
            <a:r>
              <a:rPr lang="en-US" sz="1400">
                <a:solidFill>
                  <a:schemeClr val="bg1"/>
                </a:solidFill>
              </a:rPr>
              <a:t>Note:  By entering in the Heat and Lane for each swimmer you will make importing to Meet Manager and seeding of the meet run smoothly.  </a:t>
            </a:r>
          </a:p>
          <a:p>
            <a:pPr algn="l">
              <a:spcBef>
                <a:spcPct val="0"/>
              </a:spcBef>
            </a:pPr>
            <a:r>
              <a:rPr lang="en-US" sz="1400" u="sng">
                <a:solidFill>
                  <a:schemeClr val="bg1"/>
                </a:solidFill>
              </a:rPr>
              <a:t>Be sure to talk with the other coach about exhibition heats so that your meets will match up.</a:t>
            </a:r>
            <a:r>
              <a:rPr lang="en-US" sz="1400">
                <a:solidFill>
                  <a:schemeClr val="bg1"/>
                </a:solidFill>
              </a:rPr>
              <a:t>  </a:t>
            </a:r>
          </a:p>
          <a:p>
            <a:pPr algn="l">
              <a:spcBef>
                <a:spcPct val="0"/>
              </a:spcBef>
            </a:pPr>
            <a:r>
              <a:rPr lang="en-US" sz="1400">
                <a:solidFill>
                  <a:schemeClr val="bg1"/>
                </a:solidFill>
              </a:rPr>
              <a:t>If you don’t, when you import your entries some of them will not get entered and the person running meet manager will have to enter swimmers manually </a:t>
            </a:r>
            <a:endParaRPr lang="en-US" sz="1400" b="0">
              <a:solidFill>
                <a:schemeClr val="bg1"/>
              </a:solidFill>
            </a:endParaRPr>
          </a:p>
          <a:p>
            <a:endParaRPr lang="en-US" sz="1400" b="0">
              <a:solidFill>
                <a:schemeClr val="bg1"/>
              </a:solidFill>
            </a:endParaRPr>
          </a:p>
        </p:txBody>
      </p:sp>
      <p:sp>
        <p:nvSpPr>
          <p:cNvPr id="29702" name="Oval 6"/>
          <p:cNvSpPr>
            <a:spLocks noChangeArrowheads="1"/>
          </p:cNvSpPr>
          <p:nvPr/>
        </p:nvSpPr>
        <p:spPr bwMode="auto">
          <a:xfrm>
            <a:off x="4343400" y="2819400"/>
            <a:ext cx="1066800" cy="762000"/>
          </a:xfrm>
          <a:prstGeom prst="ellipse">
            <a:avLst/>
          </a:prstGeom>
          <a:noFill/>
          <a:ln w="25400" algn="ctr">
            <a:solidFill>
              <a:srgbClr val="FF0000"/>
            </a:solidFill>
            <a:round/>
            <a:headEnd/>
            <a:tailEnd/>
          </a:ln>
        </p:spPr>
        <p:txBody>
          <a:bodyPr wrap="none" anchor="ctr"/>
          <a:lstStyle/>
          <a:p>
            <a:endParaRPr lang="en-US"/>
          </a:p>
        </p:txBody>
      </p:sp>
      <p:sp>
        <p:nvSpPr>
          <p:cNvPr id="29703" name="Line 7"/>
          <p:cNvSpPr>
            <a:spLocks noChangeShapeType="1"/>
          </p:cNvSpPr>
          <p:nvPr/>
        </p:nvSpPr>
        <p:spPr bwMode="auto">
          <a:xfrm flipH="1" flipV="1">
            <a:off x="5257800" y="3505200"/>
            <a:ext cx="685800" cy="533400"/>
          </a:xfrm>
          <a:prstGeom prst="line">
            <a:avLst/>
          </a:prstGeom>
          <a:noFill/>
          <a:ln w="25400">
            <a:solidFill>
              <a:srgbClr val="FF0000"/>
            </a:solidFill>
            <a:round/>
            <a:headEnd/>
            <a:tailEnd type="triangle" w="med" len="med"/>
          </a:ln>
        </p:spPr>
        <p:txBody>
          <a:bodyPr wrap="none" anchor="ctr"/>
          <a:lstStyle/>
          <a:p>
            <a:endParaRPr lang="en-US"/>
          </a:p>
        </p:txBody>
      </p:sp>
      <p:sp>
        <p:nvSpPr>
          <p:cNvPr id="29704" name="Oval 8"/>
          <p:cNvSpPr>
            <a:spLocks noChangeArrowheads="1"/>
          </p:cNvSpPr>
          <p:nvPr/>
        </p:nvSpPr>
        <p:spPr bwMode="auto">
          <a:xfrm>
            <a:off x="3352800" y="2971800"/>
            <a:ext cx="762000" cy="533400"/>
          </a:xfrm>
          <a:prstGeom prst="ellipse">
            <a:avLst/>
          </a:prstGeom>
          <a:noFill/>
          <a:ln w="25400" algn="ctr">
            <a:solidFill>
              <a:srgbClr val="FF0000"/>
            </a:solidFill>
            <a:round/>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9"/>
          <p:cNvPicPr>
            <a:picLocks noChangeAspect="1" noChangeArrowheads="1"/>
          </p:cNvPicPr>
          <p:nvPr/>
        </p:nvPicPr>
        <p:blipFill>
          <a:blip r:embed="rId2"/>
          <a:srcRect/>
          <a:stretch>
            <a:fillRect/>
          </a:stretch>
        </p:blipFill>
        <p:spPr bwMode="auto">
          <a:xfrm>
            <a:off x="0" y="0"/>
            <a:ext cx="12192000" cy="7620000"/>
          </a:xfrm>
          <a:prstGeom prst="rect">
            <a:avLst/>
          </a:prstGeom>
          <a:noFill/>
          <a:ln w="9525" algn="ctr">
            <a:noFill/>
            <a:miter lim="800000"/>
            <a:headEnd/>
            <a:tailEnd/>
          </a:ln>
        </p:spPr>
      </p:pic>
      <p:sp>
        <p:nvSpPr>
          <p:cNvPr id="30723" name="Line 5"/>
          <p:cNvSpPr>
            <a:spLocks noChangeShapeType="1"/>
          </p:cNvSpPr>
          <p:nvPr/>
        </p:nvSpPr>
        <p:spPr bwMode="auto">
          <a:xfrm flipH="1" flipV="1">
            <a:off x="3886200" y="2209800"/>
            <a:ext cx="3124200" cy="152400"/>
          </a:xfrm>
          <a:prstGeom prst="line">
            <a:avLst/>
          </a:prstGeom>
          <a:noFill/>
          <a:ln w="19050">
            <a:solidFill>
              <a:srgbClr val="FF0000"/>
            </a:solidFill>
            <a:round/>
            <a:headEnd/>
            <a:tailEnd type="triangle" w="med" len="med"/>
          </a:ln>
        </p:spPr>
        <p:txBody>
          <a:bodyPr/>
          <a:lstStyle/>
          <a:p>
            <a:endParaRPr lang="en-US"/>
          </a:p>
        </p:txBody>
      </p:sp>
      <p:sp>
        <p:nvSpPr>
          <p:cNvPr id="30724" name="Text Box 6"/>
          <p:cNvSpPr txBox="1">
            <a:spLocks noChangeArrowheads="1"/>
          </p:cNvSpPr>
          <p:nvPr/>
        </p:nvSpPr>
        <p:spPr bwMode="auto">
          <a:xfrm>
            <a:off x="3794125" y="265113"/>
            <a:ext cx="184150" cy="366712"/>
          </a:xfrm>
          <a:prstGeom prst="rect">
            <a:avLst/>
          </a:prstGeom>
          <a:noFill/>
          <a:ln w="9525">
            <a:noFill/>
            <a:miter lim="800000"/>
            <a:headEnd/>
            <a:tailEnd/>
          </a:ln>
        </p:spPr>
        <p:txBody>
          <a:bodyPr wrap="none">
            <a:spAutoFit/>
          </a:bodyPr>
          <a:lstStyle/>
          <a:p>
            <a:pPr algn="l">
              <a:spcBef>
                <a:spcPct val="0"/>
              </a:spcBef>
            </a:pPr>
            <a:endParaRPr lang="en-US" b="0">
              <a:solidFill>
                <a:schemeClr val="tx1"/>
              </a:solidFill>
              <a:latin typeface="Arial" charset="0"/>
            </a:endParaRPr>
          </a:p>
        </p:txBody>
      </p:sp>
      <p:sp>
        <p:nvSpPr>
          <p:cNvPr id="30725" name="Text Box 7"/>
          <p:cNvSpPr txBox="1">
            <a:spLocks noChangeArrowheads="1"/>
          </p:cNvSpPr>
          <p:nvPr/>
        </p:nvSpPr>
        <p:spPr bwMode="auto">
          <a:xfrm>
            <a:off x="5943600" y="595313"/>
            <a:ext cx="4038600" cy="6262687"/>
          </a:xfrm>
          <a:prstGeom prst="rect">
            <a:avLst/>
          </a:prstGeom>
          <a:solidFill>
            <a:schemeClr val="tx1"/>
          </a:solidFill>
          <a:ln w="38100" cmpd="dbl">
            <a:solidFill>
              <a:srgbClr val="FF0000"/>
            </a:solidFill>
            <a:miter lim="800000"/>
            <a:headEnd/>
            <a:tailEnd/>
          </a:ln>
        </p:spPr>
        <p:txBody>
          <a:bodyPr>
            <a:spAutoFit/>
          </a:bodyPr>
          <a:lstStyle/>
          <a:p>
            <a:pPr algn="l">
              <a:spcBef>
                <a:spcPct val="0"/>
              </a:spcBef>
            </a:pPr>
            <a:r>
              <a:rPr lang="en-US" u="sng">
                <a:solidFill>
                  <a:schemeClr val="bg1"/>
                </a:solidFill>
              </a:rPr>
              <a:t>Exporting Meet entries/Athletes</a:t>
            </a:r>
          </a:p>
          <a:p>
            <a:pPr algn="l">
              <a:spcBef>
                <a:spcPct val="0"/>
              </a:spcBef>
            </a:pPr>
            <a:r>
              <a:rPr lang="en-US">
                <a:solidFill>
                  <a:schemeClr val="bg1"/>
                </a:solidFill>
              </a:rPr>
              <a:t>Put a disk in the A drive and go to File/Export/Meet Entries.  </a:t>
            </a:r>
          </a:p>
          <a:p>
            <a:pPr algn="l">
              <a:spcBef>
                <a:spcPct val="0"/>
              </a:spcBef>
            </a:pPr>
            <a:r>
              <a:rPr lang="en-US">
                <a:solidFill>
                  <a:schemeClr val="bg1"/>
                </a:solidFill>
              </a:rPr>
              <a:t>Select the meet you wish to export (make sure Export Relays is checked). Hit OK</a:t>
            </a:r>
          </a:p>
          <a:p>
            <a:pPr algn="l">
              <a:spcBef>
                <a:spcPct val="0"/>
              </a:spcBef>
            </a:pPr>
            <a:r>
              <a:rPr lang="en-US">
                <a:solidFill>
                  <a:schemeClr val="bg1"/>
                </a:solidFill>
              </a:rPr>
              <a:t>Go to File/Export/Athletes/Team.  </a:t>
            </a:r>
          </a:p>
          <a:p>
            <a:pPr lvl="1" algn="l">
              <a:spcBef>
                <a:spcPct val="0"/>
              </a:spcBef>
            </a:pPr>
            <a:r>
              <a:rPr lang="en-US">
                <a:solidFill>
                  <a:schemeClr val="bg1"/>
                </a:solidFill>
              </a:rPr>
              <a:t>Select your Team and check All.  </a:t>
            </a:r>
          </a:p>
          <a:p>
            <a:pPr lvl="1" algn="l">
              <a:spcBef>
                <a:spcPct val="0"/>
              </a:spcBef>
            </a:pPr>
            <a:r>
              <a:rPr lang="en-US">
                <a:solidFill>
                  <a:schemeClr val="bg1"/>
                </a:solidFill>
              </a:rPr>
              <a:t>Hit OK.  </a:t>
            </a:r>
          </a:p>
          <a:p>
            <a:pPr lvl="1" algn="l">
              <a:spcBef>
                <a:spcPct val="0"/>
              </a:spcBef>
            </a:pPr>
            <a:r>
              <a:rPr lang="en-US">
                <a:solidFill>
                  <a:schemeClr val="bg1"/>
                </a:solidFill>
              </a:rPr>
              <a:t>This makes it easier to add a swimmer during the meet for the person running meet manager.  </a:t>
            </a:r>
          </a:p>
          <a:p>
            <a:pPr lvl="1" algn="l">
              <a:spcBef>
                <a:spcPct val="0"/>
              </a:spcBef>
            </a:pPr>
            <a:r>
              <a:rPr lang="en-US" sz="1200">
                <a:solidFill>
                  <a:schemeClr val="bg1"/>
                </a:solidFill>
              </a:rPr>
              <a:t>Note: those running Meet Manager Import both files prior to the start of the meet.</a:t>
            </a:r>
          </a:p>
          <a:p>
            <a:pPr algn="l">
              <a:spcBef>
                <a:spcPct val="0"/>
              </a:spcBef>
            </a:pPr>
            <a:r>
              <a:rPr lang="en-US" u="sng">
                <a:solidFill>
                  <a:schemeClr val="bg1"/>
                </a:solidFill>
              </a:rPr>
              <a:t>Importing Meet Results after a meet.</a:t>
            </a:r>
          </a:p>
          <a:p>
            <a:pPr algn="l">
              <a:spcBef>
                <a:spcPct val="0"/>
              </a:spcBef>
            </a:pPr>
            <a:r>
              <a:rPr lang="en-US">
                <a:solidFill>
                  <a:schemeClr val="bg1"/>
                </a:solidFill>
              </a:rPr>
              <a:t>Put meet disk in the A drive and go to File/Import/Meet Results  </a:t>
            </a:r>
          </a:p>
          <a:p>
            <a:pPr algn="l">
              <a:spcBef>
                <a:spcPct val="0"/>
              </a:spcBef>
            </a:pPr>
            <a:r>
              <a:rPr lang="en-US">
                <a:solidFill>
                  <a:schemeClr val="bg1"/>
                </a:solidFill>
              </a:rPr>
              <a:t>Select the results file you want.  </a:t>
            </a:r>
          </a:p>
          <a:p>
            <a:pPr lvl="1" algn="l">
              <a:spcBef>
                <a:spcPct val="0"/>
              </a:spcBef>
            </a:pPr>
            <a:r>
              <a:rPr lang="en-US">
                <a:solidFill>
                  <a:schemeClr val="bg1"/>
                </a:solidFill>
              </a:rPr>
              <a:t>It will be a cfile#.cls.  </a:t>
            </a:r>
          </a:p>
          <a:p>
            <a:pPr lvl="1" algn="l">
              <a:spcBef>
                <a:spcPct val="0"/>
              </a:spcBef>
            </a:pPr>
            <a:r>
              <a:rPr lang="en-US">
                <a:solidFill>
                  <a:schemeClr val="bg1"/>
                </a:solidFill>
              </a:rPr>
              <a:t>See that you have selected the correct meet by looking at meet name and date.  Select Import Relays.   And All Courses.    </a:t>
            </a:r>
          </a:p>
        </p:txBody>
      </p:sp>
      <p:sp>
        <p:nvSpPr>
          <p:cNvPr id="30726" name="Text Box 8"/>
          <p:cNvSpPr txBox="1">
            <a:spLocks noChangeArrowheads="1"/>
          </p:cNvSpPr>
          <p:nvPr/>
        </p:nvSpPr>
        <p:spPr bwMode="auto">
          <a:xfrm>
            <a:off x="762000" y="5478463"/>
            <a:ext cx="2514600" cy="366712"/>
          </a:xfrm>
          <a:prstGeom prst="rect">
            <a:avLst/>
          </a:prstGeom>
          <a:solidFill>
            <a:schemeClr val="tx1"/>
          </a:solidFill>
          <a:ln w="9525" algn="ctr">
            <a:noFill/>
            <a:miter lim="800000"/>
            <a:headEnd/>
            <a:tailEnd/>
          </a:ln>
        </p:spPr>
        <p:txBody>
          <a:bodyPr>
            <a:spAutoFit/>
          </a:bodyPr>
          <a:lstStyle/>
          <a:p>
            <a:r>
              <a:rPr lang="en-US"/>
              <a:t>ON MEET DAY</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7"/>
          <p:cNvPicPr>
            <a:picLocks noChangeAspect="1" noChangeArrowheads="1"/>
          </p:cNvPicPr>
          <p:nvPr/>
        </p:nvPicPr>
        <p:blipFill>
          <a:blip r:embed="rId2"/>
          <a:srcRect/>
          <a:stretch>
            <a:fillRect/>
          </a:stretch>
        </p:blipFill>
        <p:spPr bwMode="auto">
          <a:xfrm>
            <a:off x="-2057400" y="-228600"/>
            <a:ext cx="12192000" cy="7620000"/>
          </a:xfrm>
          <a:prstGeom prst="rect">
            <a:avLst/>
          </a:prstGeom>
          <a:noFill/>
          <a:ln w="9525" algn="ctr">
            <a:noFill/>
            <a:miter lim="800000"/>
            <a:headEnd/>
            <a:tailEnd/>
          </a:ln>
        </p:spPr>
      </p:pic>
      <p:sp>
        <p:nvSpPr>
          <p:cNvPr id="31747" name="Text Box 5"/>
          <p:cNvSpPr txBox="1">
            <a:spLocks noChangeArrowheads="1"/>
          </p:cNvSpPr>
          <p:nvPr/>
        </p:nvSpPr>
        <p:spPr bwMode="auto">
          <a:xfrm>
            <a:off x="914400" y="2209800"/>
            <a:ext cx="4800600" cy="366713"/>
          </a:xfrm>
          <a:prstGeom prst="rect">
            <a:avLst/>
          </a:prstGeom>
          <a:noFill/>
          <a:ln w="9525" algn="ctr">
            <a:noFill/>
            <a:miter lim="800000"/>
            <a:headEnd/>
            <a:tailEnd/>
          </a:ln>
        </p:spPr>
        <p:txBody>
          <a:bodyPr>
            <a:spAutoFit/>
          </a:bodyPr>
          <a:lstStyle/>
          <a:p>
            <a:endParaRPr lang="en-US" b="0">
              <a:solidFill>
                <a:schemeClr val="tx1"/>
              </a:solidFill>
              <a:latin typeface="Arial" charset="0"/>
            </a:endParaRPr>
          </a:p>
        </p:txBody>
      </p:sp>
      <p:sp>
        <p:nvSpPr>
          <p:cNvPr id="31748" name="Text Box 6"/>
          <p:cNvSpPr txBox="1">
            <a:spLocks noChangeArrowheads="1"/>
          </p:cNvSpPr>
          <p:nvPr/>
        </p:nvSpPr>
        <p:spPr bwMode="auto">
          <a:xfrm>
            <a:off x="762000" y="1828800"/>
            <a:ext cx="6248400" cy="1228725"/>
          </a:xfrm>
          <a:prstGeom prst="rect">
            <a:avLst/>
          </a:prstGeom>
          <a:solidFill>
            <a:schemeClr val="tx1"/>
          </a:solidFill>
          <a:ln w="38100" cmpd="dbl" algn="ctr">
            <a:solidFill>
              <a:srgbClr val="FF0000"/>
            </a:solidFill>
            <a:miter lim="800000"/>
            <a:headEnd/>
            <a:tailEnd/>
          </a:ln>
        </p:spPr>
        <p:txBody>
          <a:bodyPr>
            <a:spAutoFit/>
          </a:bodyPr>
          <a:lstStyle/>
          <a:p>
            <a:pPr>
              <a:spcBef>
                <a:spcPct val="0"/>
              </a:spcBef>
            </a:pPr>
            <a:r>
              <a:rPr lang="en-US">
                <a:solidFill>
                  <a:schemeClr val="bg1"/>
                </a:solidFill>
              </a:rPr>
              <a:t>Play with Reports.  Here are samples of many you will use.</a:t>
            </a:r>
          </a:p>
          <a:p>
            <a:pPr lvl="1">
              <a:spcBef>
                <a:spcPct val="0"/>
              </a:spcBef>
            </a:pPr>
            <a:endParaRPr lang="en-US">
              <a:solidFill>
                <a:schemeClr val="bg1"/>
              </a:solidFill>
            </a:endParaRPr>
          </a:p>
          <a:p>
            <a:pPr>
              <a:spcBef>
                <a:spcPct val="0"/>
              </a:spcBef>
            </a:pPr>
            <a:r>
              <a:rPr lang="en-US">
                <a:solidFill>
                  <a:schemeClr val="bg1"/>
                </a:solidFill>
              </a:rPr>
              <a:t>There are many easy to use administrative reports to help with athlete tracking.</a:t>
            </a:r>
            <a:endParaRPr lang="en-US" b="0">
              <a:solidFill>
                <a:schemeClr val="bg1"/>
              </a:solidFill>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7"/>
          <p:cNvPicPr>
            <a:picLocks noChangeAspect="1" noChangeArrowheads="1"/>
          </p:cNvPicPr>
          <p:nvPr/>
        </p:nvPicPr>
        <p:blipFill>
          <a:blip r:embed="rId2"/>
          <a:srcRect/>
          <a:stretch>
            <a:fillRect/>
          </a:stretch>
        </p:blipFill>
        <p:spPr bwMode="auto">
          <a:xfrm>
            <a:off x="-990600" y="-381000"/>
            <a:ext cx="12192000" cy="7620000"/>
          </a:xfrm>
          <a:prstGeom prst="rect">
            <a:avLst/>
          </a:prstGeom>
          <a:noFill/>
          <a:ln w="9525" algn="ctr">
            <a:noFill/>
            <a:miter lim="800000"/>
            <a:headEnd/>
            <a:tailEnd/>
          </a:ln>
        </p:spPr>
      </p:pic>
      <p:sp>
        <p:nvSpPr>
          <p:cNvPr id="32771" name="Text Box 5"/>
          <p:cNvSpPr txBox="1">
            <a:spLocks noChangeArrowheads="1"/>
          </p:cNvSpPr>
          <p:nvPr/>
        </p:nvSpPr>
        <p:spPr bwMode="auto">
          <a:xfrm>
            <a:off x="533400" y="1676400"/>
            <a:ext cx="5715000" cy="2492375"/>
          </a:xfrm>
          <a:prstGeom prst="rect">
            <a:avLst/>
          </a:prstGeom>
          <a:solidFill>
            <a:schemeClr val="tx1"/>
          </a:solidFill>
          <a:ln w="38100" cmpd="dbl" algn="ctr">
            <a:solidFill>
              <a:srgbClr val="FF0000"/>
            </a:solidFill>
            <a:miter lim="800000"/>
            <a:headEnd/>
            <a:tailEnd/>
          </a:ln>
        </p:spPr>
        <p:txBody>
          <a:bodyPr>
            <a:spAutoFit/>
          </a:bodyPr>
          <a:lstStyle/>
          <a:p>
            <a:pPr algn="l">
              <a:spcBef>
                <a:spcPct val="0"/>
              </a:spcBef>
            </a:pPr>
            <a:r>
              <a:rPr lang="en-US" sz="1600" u="sng">
                <a:solidFill>
                  <a:schemeClr val="bg1"/>
                </a:solidFill>
              </a:rPr>
              <a:t>The Meet Reports will be very useful for the coaches</a:t>
            </a:r>
          </a:p>
          <a:p>
            <a:pPr algn="l">
              <a:spcBef>
                <a:spcPct val="0"/>
              </a:spcBef>
            </a:pPr>
            <a:endParaRPr lang="en-US" sz="1600">
              <a:solidFill>
                <a:schemeClr val="bg1"/>
              </a:solidFill>
            </a:endParaRPr>
          </a:p>
          <a:p>
            <a:pPr algn="l">
              <a:spcBef>
                <a:spcPct val="0"/>
              </a:spcBef>
            </a:pPr>
            <a:r>
              <a:rPr lang="en-US" sz="1600">
                <a:solidFill>
                  <a:schemeClr val="bg1"/>
                </a:solidFill>
              </a:rPr>
              <a:t>Meet Eligibility Report –  Go to Reports/Meet Reports/Meet Eligibility. Select the group/ sex / age you want. </a:t>
            </a:r>
            <a:r>
              <a:rPr lang="en-US" sz="1200">
                <a:solidFill>
                  <a:schemeClr val="bg1"/>
                </a:solidFill>
              </a:rPr>
              <a:t>(check Indicate converted times if you have any results from a meter pool)</a:t>
            </a:r>
          </a:p>
          <a:p>
            <a:pPr algn="l">
              <a:spcBef>
                <a:spcPct val="0"/>
              </a:spcBef>
            </a:pPr>
            <a:endParaRPr lang="en-US" sz="1600">
              <a:solidFill>
                <a:schemeClr val="bg1"/>
              </a:solidFill>
            </a:endParaRPr>
          </a:p>
          <a:p>
            <a:pPr algn="l">
              <a:spcBef>
                <a:spcPct val="0"/>
              </a:spcBef>
            </a:pPr>
            <a:r>
              <a:rPr lang="en-US" sz="1600">
                <a:solidFill>
                  <a:schemeClr val="bg1"/>
                </a:solidFill>
              </a:rPr>
              <a:t>Meet Entries Report – Go to Reports/Meet Reports/Meet Entries  Select the event filters you want for the report and how you want the report sorted.</a:t>
            </a:r>
          </a:p>
          <a:p>
            <a:pPr algn="l">
              <a:spcBef>
                <a:spcPct val="0"/>
              </a:spcBef>
            </a:pPr>
            <a:endParaRPr lang="en-US" sz="1600">
              <a:solidFill>
                <a:schemeClr val="bg1"/>
              </a:solidFill>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6"/>
          <p:cNvPicPr>
            <a:picLocks noChangeAspect="1" noChangeArrowheads="1"/>
          </p:cNvPicPr>
          <p:nvPr/>
        </p:nvPicPr>
        <p:blipFill>
          <a:blip r:embed="rId2"/>
          <a:srcRect/>
          <a:stretch>
            <a:fillRect/>
          </a:stretch>
        </p:blipFill>
        <p:spPr bwMode="auto">
          <a:xfrm>
            <a:off x="-1143000" y="-381000"/>
            <a:ext cx="12192000" cy="7620000"/>
          </a:xfrm>
          <a:prstGeom prst="rect">
            <a:avLst/>
          </a:prstGeom>
          <a:noFill/>
          <a:ln w="9525" algn="ctr">
            <a:noFill/>
            <a:miter lim="800000"/>
            <a:headEnd/>
            <a:tailEnd/>
          </a:ln>
        </p:spPr>
      </p:pic>
      <p:sp>
        <p:nvSpPr>
          <p:cNvPr id="33795" name="Text Box 5"/>
          <p:cNvSpPr txBox="1">
            <a:spLocks noChangeArrowheads="1"/>
          </p:cNvSpPr>
          <p:nvPr/>
        </p:nvSpPr>
        <p:spPr bwMode="auto">
          <a:xfrm>
            <a:off x="533400" y="1676400"/>
            <a:ext cx="5715000" cy="2554288"/>
          </a:xfrm>
          <a:prstGeom prst="rect">
            <a:avLst/>
          </a:prstGeom>
          <a:solidFill>
            <a:schemeClr val="tx1"/>
          </a:solidFill>
          <a:ln w="38100" cmpd="dbl" algn="ctr">
            <a:solidFill>
              <a:srgbClr val="FF0000"/>
            </a:solidFill>
            <a:miter lim="800000"/>
            <a:headEnd/>
            <a:tailEnd/>
          </a:ln>
        </p:spPr>
        <p:txBody>
          <a:bodyPr>
            <a:spAutoFit/>
          </a:bodyPr>
          <a:lstStyle/>
          <a:p>
            <a:pPr algn="l">
              <a:spcBef>
                <a:spcPct val="0"/>
              </a:spcBef>
            </a:pPr>
            <a:r>
              <a:rPr lang="en-US" sz="1600" u="sng">
                <a:solidFill>
                  <a:schemeClr val="bg1"/>
                </a:solidFill>
              </a:rPr>
              <a:t>The Performance Reports will be very useful for the coaches</a:t>
            </a:r>
          </a:p>
          <a:p>
            <a:pPr algn="l">
              <a:spcBef>
                <a:spcPct val="0"/>
              </a:spcBef>
            </a:pPr>
            <a:endParaRPr lang="en-US" sz="1600">
              <a:solidFill>
                <a:schemeClr val="bg1"/>
              </a:solidFill>
            </a:endParaRPr>
          </a:p>
          <a:p>
            <a:pPr algn="l">
              <a:spcBef>
                <a:spcPct val="0"/>
              </a:spcBef>
            </a:pPr>
            <a:r>
              <a:rPr lang="en-US" sz="1600">
                <a:solidFill>
                  <a:schemeClr val="bg1"/>
                </a:solidFill>
              </a:rPr>
              <a:t>Top Times Spreadsheet – Go To Reports/performance/Top times spreadsheet.  All meet, use the since date to restrict the best times.  Under the Age Grp tab select custom for the report to list only the events that your team swims.  Check course options YO </a:t>
            </a:r>
          </a:p>
          <a:p>
            <a:pPr algn="l">
              <a:spcBef>
                <a:spcPct val="0"/>
              </a:spcBef>
            </a:pPr>
            <a:endParaRPr lang="en-US" sz="1600">
              <a:solidFill>
                <a:schemeClr val="bg1"/>
              </a:solidFill>
            </a:endParaRPr>
          </a:p>
          <a:p>
            <a:pPr lvl="1" algn="l">
              <a:spcBef>
                <a:spcPct val="0"/>
              </a:spcBef>
            </a:pPr>
            <a:endParaRPr lang="en-US" sz="1600">
              <a:solidFill>
                <a:schemeClr val="bg1"/>
              </a:solidFill>
            </a:endParaRPr>
          </a:p>
          <a:p>
            <a:pPr algn="l">
              <a:spcBef>
                <a:spcPct val="0"/>
              </a:spcBef>
            </a:pPr>
            <a:r>
              <a:rPr lang="en-US" sz="1600">
                <a:solidFill>
                  <a:schemeClr val="bg1"/>
                </a:solidFill>
              </a:rPr>
              <a:t>These are just a sample of the many reports you can print.</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endParaRPr lang="en-US" smtClean="0"/>
          </a:p>
        </p:txBody>
      </p:sp>
      <p:sp>
        <p:nvSpPr>
          <p:cNvPr id="34819" name="Rectangle 3"/>
          <p:cNvSpPr>
            <a:spLocks noGrp="1" noChangeArrowheads="1"/>
          </p:cNvSpPr>
          <p:nvPr>
            <p:ph type="body" idx="1"/>
          </p:nvPr>
        </p:nvSpPr>
        <p:spPr/>
        <p:txBody>
          <a:bodyPr/>
          <a:lstStyle/>
          <a:p>
            <a:pPr eaLnBrk="1" hangingPunct="1"/>
            <a:endParaRPr lang="en-US" smtClean="0"/>
          </a:p>
        </p:txBody>
      </p:sp>
      <p:pic>
        <p:nvPicPr>
          <p:cNvPr id="34820" name="Picture 4"/>
          <p:cNvPicPr>
            <a:picLocks noChangeAspect="1" noChangeArrowheads="1"/>
          </p:cNvPicPr>
          <p:nvPr/>
        </p:nvPicPr>
        <p:blipFill>
          <a:blip r:embed="rId2"/>
          <a:srcRect/>
          <a:stretch>
            <a:fillRect/>
          </a:stretch>
        </p:blipFill>
        <p:spPr bwMode="auto">
          <a:xfrm>
            <a:off x="-304800" y="-228600"/>
            <a:ext cx="9753600" cy="7315200"/>
          </a:xfrm>
          <a:prstGeom prst="rect">
            <a:avLst/>
          </a:prstGeom>
          <a:noFill/>
          <a:ln w="9525">
            <a:noFill/>
            <a:miter lim="800000"/>
            <a:headEnd/>
            <a:tailEnd/>
          </a:ln>
        </p:spPr>
      </p:pic>
      <p:sp>
        <p:nvSpPr>
          <p:cNvPr id="34821" name="Text Box 5"/>
          <p:cNvSpPr txBox="1">
            <a:spLocks noChangeArrowheads="1"/>
          </p:cNvSpPr>
          <p:nvPr/>
        </p:nvSpPr>
        <p:spPr bwMode="auto">
          <a:xfrm>
            <a:off x="5334000" y="3276600"/>
            <a:ext cx="3200400" cy="1766888"/>
          </a:xfrm>
          <a:prstGeom prst="rect">
            <a:avLst/>
          </a:prstGeom>
          <a:solidFill>
            <a:schemeClr val="tx1"/>
          </a:solidFill>
          <a:ln w="38100" cmpd="dbl" algn="ctr">
            <a:solidFill>
              <a:srgbClr val="FF0000"/>
            </a:solidFill>
            <a:miter lim="800000"/>
            <a:headEnd/>
            <a:tailEnd/>
          </a:ln>
        </p:spPr>
        <p:txBody>
          <a:bodyPr>
            <a:spAutoFit/>
          </a:bodyPr>
          <a:lstStyle/>
          <a:p>
            <a:pPr algn="l">
              <a:lnSpc>
                <a:spcPct val="80000"/>
              </a:lnSpc>
              <a:spcBef>
                <a:spcPct val="20000"/>
              </a:spcBef>
            </a:pPr>
            <a:r>
              <a:rPr lang="en-US" sz="1600">
                <a:solidFill>
                  <a:schemeClr val="bg1"/>
                </a:solidFill>
              </a:rPr>
              <a:t>Meet Eligibility Report –</a:t>
            </a:r>
          </a:p>
          <a:p>
            <a:pPr algn="l">
              <a:lnSpc>
                <a:spcPct val="80000"/>
              </a:lnSpc>
              <a:spcBef>
                <a:spcPct val="20000"/>
              </a:spcBef>
            </a:pPr>
            <a:r>
              <a:rPr lang="en-US" sz="1600">
                <a:solidFill>
                  <a:schemeClr val="bg1"/>
                </a:solidFill>
              </a:rPr>
              <a:t>Select the group/ sex / age you want. </a:t>
            </a:r>
          </a:p>
          <a:p>
            <a:pPr algn="l">
              <a:lnSpc>
                <a:spcPct val="80000"/>
              </a:lnSpc>
              <a:spcBef>
                <a:spcPct val="20000"/>
              </a:spcBef>
            </a:pPr>
            <a:r>
              <a:rPr lang="en-US" sz="1600">
                <a:solidFill>
                  <a:schemeClr val="bg1"/>
                </a:solidFill>
              </a:rPr>
              <a:t>(check Indicate converted times if you have any results from a meter pool)</a:t>
            </a:r>
          </a:p>
          <a:p>
            <a:pPr algn="l"/>
            <a:r>
              <a:rPr lang="en-US" sz="1600">
                <a:solidFill>
                  <a:schemeClr val="bg1"/>
                </a:solidFill>
              </a:rPr>
              <a:t>Pre-entered and include relays</a:t>
            </a:r>
          </a:p>
        </p:txBody>
      </p:sp>
      <p:sp>
        <p:nvSpPr>
          <p:cNvPr id="34822" name="Oval 6"/>
          <p:cNvSpPr>
            <a:spLocks noChangeArrowheads="1"/>
          </p:cNvSpPr>
          <p:nvPr/>
        </p:nvSpPr>
        <p:spPr bwMode="auto">
          <a:xfrm>
            <a:off x="1752600" y="2743200"/>
            <a:ext cx="3352800" cy="990600"/>
          </a:xfrm>
          <a:prstGeom prst="ellipse">
            <a:avLst/>
          </a:prstGeom>
          <a:noFill/>
          <a:ln w="25400" algn="ctr">
            <a:solidFill>
              <a:srgbClr val="FF0000"/>
            </a:solidFill>
            <a:round/>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8" name="Rectangle 4"/>
          <p:cNvSpPr>
            <a:spLocks noGrp="1" noRot="1" noChangeArrowheads="1"/>
          </p:cNvSpPr>
          <p:nvPr>
            <p:ph type="ctrTitle" sz="quarter"/>
          </p:nvPr>
        </p:nvSpPr>
        <p:spPr>
          <a:xfrm>
            <a:off x="685800" y="457201"/>
            <a:ext cx="7772400" cy="1066800"/>
          </a:xfrm>
        </p:spPr>
        <p:txBody>
          <a:bodyPr/>
          <a:lstStyle/>
          <a:p>
            <a:pPr eaLnBrk="1" hangingPunct="1">
              <a:defRPr/>
            </a:pPr>
            <a:r>
              <a:rPr lang="en-US" u="sng" dirty="0" smtClean="0">
                <a:latin typeface="Times New Roman" pitchFamily="18" charset="0"/>
              </a:rPr>
              <a:t>Workshop Plan</a:t>
            </a:r>
          </a:p>
        </p:txBody>
      </p:sp>
      <p:sp>
        <p:nvSpPr>
          <p:cNvPr id="77827" name="Rectangle 3"/>
          <p:cNvSpPr>
            <a:spLocks noGrp="1" noChangeArrowheads="1"/>
          </p:cNvSpPr>
          <p:nvPr>
            <p:ph type="subTitle" sz="quarter" idx="1"/>
          </p:nvPr>
        </p:nvSpPr>
        <p:spPr>
          <a:xfrm>
            <a:off x="533400" y="1752600"/>
            <a:ext cx="8153400" cy="3124200"/>
          </a:xfrm>
          <a:noFill/>
          <a:ln>
            <a:solidFill>
              <a:schemeClr val="tx1"/>
            </a:solidFill>
          </a:ln>
        </p:spPr>
        <p:txBody>
          <a:bodyPr/>
          <a:lstStyle/>
          <a:p>
            <a:pPr marL="1066800" lvl="1" indent="-609600" eaLnBrk="1" hangingPunct="1">
              <a:lnSpc>
                <a:spcPct val="90000"/>
              </a:lnSpc>
              <a:buFont typeface="Wingdings" pitchFamily="2" charset="2"/>
              <a:buNone/>
              <a:defRPr/>
            </a:pPr>
            <a:r>
              <a:rPr lang="en-US" dirty="0" smtClean="0">
                <a:latin typeface="Times New Roman" pitchFamily="18" charset="0"/>
              </a:rPr>
              <a:t>Timeline:</a:t>
            </a:r>
          </a:p>
          <a:p>
            <a:pPr marL="666750" indent="-609600" algn="l" eaLnBrk="1" hangingPunct="1">
              <a:lnSpc>
                <a:spcPct val="90000"/>
              </a:lnSpc>
              <a:buClr>
                <a:schemeClr val="tx1"/>
              </a:buClr>
              <a:buFont typeface="+mj-lt"/>
              <a:buAutoNum type="arabicPeriod"/>
              <a:defRPr/>
            </a:pPr>
            <a:r>
              <a:rPr lang="en-US" dirty="0" smtClean="0">
                <a:latin typeface="Times New Roman" pitchFamily="18" charset="0"/>
              </a:rPr>
              <a:t>6:00 - 6:45 pm Team Mgr Training</a:t>
            </a:r>
          </a:p>
          <a:p>
            <a:pPr marL="666750" indent="-609600" algn="l" eaLnBrk="1" hangingPunct="1">
              <a:lnSpc>
                <a:spcPct val="90000"/>
              </a:lnSpc>
              <a:buClr>
                <a:schemeClr val="tx1"/>
              </a:buClr>
              <a:buFont typeface="+mj-lt"/>
              <a:buAutoNum type="arabicPeriod"/>
              <a:defRPr/>
            </a:pPr>
            <a:r>
              <a:rPr lang="en-US" dirty="0" smtClean="0">
                <a:latin typeface="Times New Roman" pitchFamily="18" charset="0"/>
              </a:rPr>
              <a:t>6:45 – 7:30 pm Meet Mgr Training</a:t>
            </a:r>
          </a:p>
          <a:p>
            <a:pPr marL="666750" indent="-609600" algn="l" eaLnBrk="1" hangingPunct="1">
              <a:lnSpc>
                <a:spcPct val="90000"/>
              </a:lnSpc>
              <a:buClr>
                <a:schemeClr val="tx1"/>
              </a:buClr>
              <a:buFont typeface="+mj-lt"/>
              <a:buAutoNum type="arabicPeriod"/>
              <a:defRPr/>
            </a:pPr>
            <a:r>
              <a:rPr lang="en-US" dirty="0" smtClean="0">
                <a:latin typeface="Times New Roman" pitchFamily="18" charset="0"/>
              </a:rPr>
              <a:t>7:30 – 9:00 pm Open Session</a:t>
            </a:r>
          </a:p>
          <a:p>
            <a:pPr marL="666750" indent="-609600" algn="l" eaLnBrk="1" hangingPunct="1">
              <a:lnSpc>
                <a:spcPct val="90000"/>
              </a:lnSpc>
              <a:buFont typeface="+mj-lt"/>
              <a:buAutoNum type="arabicPeriod"/>
              <a:defRPr/>
            </a:pPr>
            <a:endParaRPr lang="en-US" dirty="0" smtClean="0">
              <a:latin typeface="Times New Roman" pitchFamily="18" charset="0"/>
            </a:endParaRPr>
          </a:p>
          <a:p>
            <a:pPr marL="666750" indent="-609600" algn="l" eaLnBrk="1" hangingPunct="1">
              <a:lnSpc>
                <a:spcPct val="90000"/>
              </a:lnSpc>
              <a:buFont typeface="+mj-lt"/>
              <a:buAutoNum type="arabicPeriod"/>
              <a:defRPr/>
            </a:pPr>
            <a:endParaRPr lang="en-US" dirty="0" smtClean="0">
              <a:latin typeface="Times New Roman" pitchFamily="18"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endParaRPr lang="en-US" smtClean="0"/>
          </a:p>
        </p:txBody>
      </p:sp>
      <p:sp>
        <p:nvSpPr>
          <p:cNvPr id="35843" name="Rectangle 3"/>
          <p:cNvSpPr>
            <a:spLocks noGrp="1" noChangeArrowheads="1"/>
          </p:cNvSpPr>
          <p:nvPr>
            <p:ph type="body" idx="1"/>
          </p:nvPr>
        </p:nvSpPr>
        <p:spPr/>
        <p:txBody>
          <a:bodyPr/>
          <a:lstStyle/>
          <a:p>
            <a:pPr eaLnBrk="1" hangingPunct="1"/>
            <a:endParaRPr lang="en-US" smtClean="0"/>
          </a:p>
        </p:txBody>
      </p:sp>
      <p:pic>
        <p:nvPicPr>
          <p:cNvPr id="35844" name="Picture 4"/>
          <p:cNvPicPr>
            <a:picLocks noChangeAspect="1" noChangeArrowheads="1"/>
          </p:cNvPicPr>
          <p:nvPr/>
        </p:nvPicPr>
        <p:blipFill>
          <a:blip r:embed="rId2"/>
          <a:srcRect/>
          <a:stretch>
            <a:fillRect/>
          </a:stretch>
        </p:blipFill>
        <p:spPr bwMode="auto">
          <a:xfrm>
            <a:off x="-304800" y="-228600"/>
            <a:ext cx="9753600" cy="7315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endParaRPr lang="en-US" smtClean="0"/>
          </a:p>
        </p:txBody>
      </p:sp>
      <p:sp>
        <p:nvSpPr>
          <p:cNvPr id="36867" name="Rectangle 3"/>
          <p:cNvSpPr>
            <a:spLocks noGrp="1" noChangeArrowheads="1"/>
          </p:cNvSpPr>
          <p:nvPr>
            <p:ph type="body" idx="1"/>
          </p:nvPr>
        </p:nvSpPr>
        <p:spPr/>
        <p:txBody>
          <a:bodyPr/>
          <a:lstStyle/>
          <a:p>
            <a:pPr eaLnBrk="1" hangingPunct="1"/>
            <a:endParaRPr lang="en-US" smtClean="0"/>
          </a:p>
        </p:txBody>
      </p:sp>
      <p:pic>
        <p:nvPicPr>
          <p:cNvPr id="36868" name="Picture 4"/>
          <p:cNvPicPr>
            <a:picLocks noChangeAspect="1" noChangeArrowheads="1"/>
          </p:cNvPicPr>
          <p:nvPr/>
        </p:nvPicPr>
        <p:blipFill>
          <a:blip r:embed="rId2"/>
          <a:srcRect/>
          <a:stretch>
            <a:fillRect/>
          </a:stretch>
        </p:blipFill>
        <p:spPr bwMode="auto">
          <a:xfrm>
            <a:off x="-304800" y="-228600"/>
            <a:ext cx="9753600" cy="7315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endParaRPr lang="en-US" smtClean="0"/>
          </a:p>
        </p:txBody>
      </p:sp>
      <p:sp>
        <p:nvSpPr>
          <p:cNvPr id="37891" name="Rectangle 3"/>
          <p:cNvSpPr>
            <a:spLocks noGrp="1" noChangeArrowheads="1"/>
          </p:cNvSpPr>
          <p:nvPr>
            <p:ph type="body" idx="1"/>
          </p:nvPr>
        </p:nvSpPr>
        <p:spPr/>
        <p:txBody>
          <a:bodyPr/>
          <a:lstStyle/>
          <a:p>
            <a:pPr eaLnBrk="1" hangingPunct="1"/>
            <a:endParaRPr lang="en-US" smtClean="0"/>
          </a:p>
        </p:txBody>
      </p:sp>
      <p:pic>
        <p:nvPicPr>
          <p:cNvPr id="37892" name="Picture 4"/>
          <p:cNvPicPr>
            <a:picLocks noChangeAspect="1" noChangeArrowheads="1"/>
          </p:cNvPicPr>
          <p:nvPr/>
        </p:nvPicPr>
        <p:blipFill>
          <a:blip r:embed="rId2"/>
          <a:srcRect/>
          <a:stretch>
            <a:fillRect/>
          </a:stretch>
        </p:blipFill>
        <p:spPr bwMode="auto">
          <a:xfrm>
            <a:off x="0" y="0"/>
            <a:ext cx="9448800" cy="6858000"/>
          </a:xfrm>
          <a:prstGeom prst="rect">
            <a:avLst/>
          </a:prstGeom>
          <a:noFill/>
          <a:ln w="9525">
            <a:noFill/>
            <a:miter lim="800000"/>
            <a:headEnd/>
            <a:tailEnd/>
          </a:ln>
        </p:spPr>
      </p:pic>
      <p:sp>
        <p:nvSpPr>
          <p:cNvPr id="37893" name="Text Box 6"/>
          <p:cNvSpPr txBox="1">
            <a:spLocks noChangeArrowheads="1"/>
          </p:cNvSpPr>
          <p:nvPr/>
        </p:nvSpPr>
        <p:spPr bwMode="auto">
          <a:xfrm>
            <a:off x="3733800" y="533400"/>
            <a:ext cx="5257800" cy="1092200"/>
          </a:xfrm>
          <a:prstGeom prst="rect">
            <a:avLst/>
          </a:prstGeom>
          <a:solidFill>
            <a:schemeClr val="tx1"/>
          </a:solidFill>
          <a:ln w="38100" cmpd="dbl" algn="ctr">
            <a:solidFill>
              <a:srgbClr val="FF0000"/>
            </a:solidFill>
            <a:miter lim="800000"/>
            <a:headEnd/>
            <a:tailEnd/>
          </a:ln>
        </p:spPr>
        <p:txBody>
          <a:bodyPr>
            <a:spAutoFit/>
          </a:bodyPr>
          <a:lstStyle/>
          <a:p>
            <a:r>
              <a:rPr lang="en-US">
                <a:solidFill>
                  <a:schemeClr val="bg1"/>
                </a:solidFill>
              </a:rPr>
              <a:t>Before using the top times spreadsheet – set custom age groups for your team.</a:t>
            </a:r>
          </a:p>
          <a:p>
            <a:r>
              <a:rPr lang="en-US">
                <a:solidFill>
                  <a:schemeClr val="bg1"/>
                </a:solidFill>
              </a:rPr>
              <a:t>Go to Set Up/Preferences/Set Custom Age Groups</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5"/>
          <p:cNvPicPr>
            <a:picLocks noChangeAspect="1" noChangeArrowheads="1"/>
          </p:cNvPicPr>
          <p:nvPr/>
        </p:nvPicPr>
        <p:blipFill>
          <a:blip r:embed="rId2"/>
          <a:srcRect/>
          <a:stretch>
            <a:fillRect/>
          </a:stretch>
        </p:blipFill>
        <p:spPr bwMode="auto">
          <a:xfrm>
            <a:off x="-381000" y="0"/>
            <a:ext cx="12192000" cy="7620000"/>
          </a:xfrm>
          <a:prstGeom prst="rect">
            <a:avLst/>
          </a:prstGeom>
          <a:noFill/>
          <a:ln w="9525" algn="ctr">
            <a:noFill/>
            <a:miter lim="800000"/>
            <a:headEnd/>
            <a:tailEnd/>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endParaRPr lang="en-US" smtClean="0"/>
          </a:p>
        </p:txBody>
      </p:sp>
      <p:sp>
        <p:nvSpPr>
          <p:cNvPr id="39939" name="Rectangle 3"/>
          <p:cNvSpPr>
            <a:spLocks noGrp="1" noChangeArrowheads="1"/>
          </p:cNvSpPr>
          <p:nvPr>
            <p:ph type="body" idx="1"/>
          </p:nvPr>
        </p:nvSpPr>
        <p:spPr/>
        <p:txBody>
          <a:bodyPr/>
          <a:lstStyle/>
          <a:p>
            <a:pPr eaLnBrk="1" hangingPunct="1"/>
            <a:endParaRPr lang="en-US" smtClean="0"/>
          </a:p>
        </p:txBody>
      </p:sp>
      <p:pic>
        <p:nvPicPr>
          <p:cNvPr id="39940" name="Picture 4"/>
          <p:cNvPicPr>
            <a:picLocks noChangeAspect="1" noChangeArrowheads="1"/>
          </p:cNvPicPr>
          <p:nvPr/>
        </p:nvPicPr>
        <p:blipFill>
          <a:blip r:embed="rId2"/>
          <a:srcRect/>
          <a:stretch>
            <a:fillRect/>
          </a:stretch>
        </p:blipFill>
        <p:spPr bwMode="auto">
          <a:xfrm>
            <a:off x="0" y="0"/>
            <a:ext cx="9067800" cy="7086600"/>
          </a:xfrm>
          <a:prstGeom prst="rect">
            <a:avLst/>
          </a:prstGeom>
          <a:noFill/>
          <a:ln w="9525">
            <a:noFill/>
            <a:miter lim="800000"/>
            <a:headEnd/>
            <a:tailEnd/>
          </a:ln>
        </p:spPr>
      </p:pic>
      <p:sp>
        <p:nvSpPr>
          <p:cNvPr id="39941" name="Text Box 5"/>
          <p:cNvSpPr txBox="1">
            <a:spLocks noChangeArrowheads="1"/>
          </p:cNvSpPr>
          <p:nvPr/>
        </p:nvSpPr>
        <p:spPr bwMode="auto">
          <a:xfrm>
            <a:off x="2819400" y="2667000"/>
            <a:ext cx="5105400" cy="825500"/>
          </a:xfrm>
          <a:prstGeom prst="rect">
            <a:avLst/>
          </a:prstGeom>
          <a:solidFill>
            <a:schemeClr val="tx1"/>
          </a:solidFill>
          <a:ln w="9525" algn="ctr">
            <a:noFill/>
            <a:miter lim="800000"/>
            <a:headEnd/>
            <a:tailEnd/>
          </a:ln>
        </p:spPr>
        <p:txBody>
          <a:bodyPr>
            <a:spAutoFit/>
          </a:bodyPr>
          <a:lstStyle/>
          <a:p>
            <a:pPr algn="l"/>
            <a:r>
              <a:rPr lang="en-US" sz="1600">
                <a:solidFill>
                  <a:schemeClr val="bg1"/>
                </a:solidFill>
              </a:rPr>
              <a:t>After setting up the age groups – set the order of events for the age group. The report will reflect the order that is set in this screen.</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5"/>
          <p:cNvPicPr>
            <a:picLocks noChangeAspect="1" noChangeArrowheads="1"/>
          </p:cNvPicPr>
          <p:nvPr/>
        </p:nvPicPr>
        <p:blipFill>
          <a:blip r:embed="rId2"/>
          <a:srcRect/>
          <a:stretch>
            <a:fillRect/>
          </a:stretch>
        </p:blipFill>
        <p:spPr bwMode="auto">
          <a:xfrm>
            <a:off x="-762000" y="0"/>
            <a:ext cx="12192000" cy="7620000"/>
          </a:xfrm>
          <a:prstGeom prst="rect">
            <a:avLst/>
          </a:prstGeom>
          <a:noFill/>
          <a:ln w="9525" algn="ctr">
            <a:noFill/>
            <a:miter lim="800000"/>
            <a:headEnd/>
            <a:tailEnd/>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hangingPunct="1"/>
            <a:endParaRPr lang="en-US" smtClean="0"/>
          </a:p>
        </p:txBody>
      </p:sp>
      <p:sp>
        <p:nvSpPr>
          <p:cNvPr id="41987" name="Rectangle 3"/>
          <p:cNvSpPr>
            <a:spLocks noGrp="1" noChangeArrowheads="1"/>
          </p:cNvSpPr>
          <p:nvPr>
            <p:ph type="body" idx="1"/>
          </p:nvPr>
        </p:nvSpPr>
        <p:spPr/>
        <p:txBody>
          <a:bodyPr/>
          <a:lstStyle/>
          <a:p>
            <a:pPr eaLnBrk="1" hangingPunct="1"/>
            <a:endParaRPr lang="en-US" smtClean="0"/>
          </a:p>
        </p:txBody>
      </p:sp>
      <p:pic>
        <p:nvPicPr>
          <p:cNvPr id="41988" name="Picture 4"/>
          <p:cNvPicPr>
            <a:picLocks noChangeAspect="1" noChangeArrowheads="1"/>
          </p:cNvPicPr>
          <p:nvPr/>
        </p:nvPicPr>
        <p:blipFill>
          <a:blip r:embed="rId2"/>
          <a:srcRect/>
          <a:stretch>
            <a:fillRect/>
          </a:stretch>
        </p:blipFill>
        <p:spPr bwMode="auto">
          <a:xfrm>
            <a:off x="-304800" y="-228600"/>
            <a:ext cx="9753600" cy="7315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hangingPunct="1"/>
            <a:endParaRPr lang="en-US" smtClean="0"/>
          </a:p>
        </p:txBody>
      </p:sp>
      <p:sp>
        <p:nvSpPr>
          <p:cNvPr id="43011" name="Rectangle 3"/>
          <p:cNvSpPr>
            <a:spLocks noGrp="1" noChangeArrowheads="1"/>
          </p:cNvSpPr>
          <p:nvPr>
            <p:ph type="body" idx="1"/>
          </p:nvPr>
        </p:nvSpPr>
        <p:spPr/>
        <p:txBody>
          <a:bodyPr/>
          <a:lstStyle/>
          <a:p>
            <a:pPr eaLnBrk="1" hangingPunct="1"/>
            <a:endParaRPr lang="en-US" smtClean="0"/>
          </a:p>
        </p:txBody>
      </p:sp>
      <p:pic>
        <p:nvPicPr>
          <p:cNvPr id="43012" name="Picture 4"/>
          <p:cNvPicPr>
            <a:picLocks noChangeAspect="1" noChangeArrowheads="1"/>
          </p:cNvPicPr>
          <p:nvPr/>
        </p:nvPicPr>
        <p:blipFill>
          <a:blip r:embed="rId2"/>
          <a:srcRect/>
          <a:stretch>
            <a:fillRect/>
          </a:stretch>
        </p:blipFill>
        <p:spPr bwMode="auto">
          <a:xfrm>
            <a:off x="0" y="0"/>
            <a:ext cx="9448800" cy="6934200"/>
          </a:xfrm>
          <a:prstGeom prst="rect">
            <a:avLst/>
          </a:prstGeom>
          <a:noFill/>
          <a:ln w="9525">
            <a:noFill/>
            <a:miter lim="800000"/>
            <a:headEnd/>
            <a:tailEnd/>
          </a:ln>
        </p:spPr>
      </p:pic>
      <p:sp>
        <p:nvSpPr>
          <p:cNvPr id="43013" name="Text Box 5"/>
          <p:cNvSpPr txBox="1">
            <a:spLocks noChangeArrowheads="1"/>
          </p:cNvSpPr>
          <p:nvPr/>
        </p:nvSpPr>
        <p:spPr bwMode="auto">
          <a:xfrm>
            <a:off x="2590800" y="3962400"/>
            <a:ext cx="6324600" cy="619125"/>
          </a:xfrm>
          <a:prstGeom prst="rect">
            <a:avLst/>
          </a:prstGeom>
          <a:solidFill>
            <a:schemeClr val="tx1"/>
          </a:solidFill>
          <a:ln w="38100" cmpd="dbl" algn="ctr">
            <a:solidFill>
              <a:srgbClr val="FF0000"/>
            </a:solidFill>
            <a:miter lim="800000"/>
            <a:headEnd/>
            <a:tailEnd/>
          </a:ln>
        </p:spPr>
        <p:txBody>
          <a:bodyPr>
            <a:spAutoFit/>
          </a:bodyPr>
          <a:lstStyle/>
          <a:p>
            <a:r>
              <a:rPr lang="en-US" sz="1600">
                <a:solidFill>
                  <a:schemeClr val="bg1"/>
                </a:solidFill>
              </a:rPr>
              <a:t>Meet entry spreadsheet allows a coach to print entries by age group in a format that allow for review – catching oversights before a meet.</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3"/>
          <p:cNvSpPr>
            <a:spLocks noGrp="1" noChangeArrowheads="1"/>
          </p:cNvSpPr>
          <p:nvPr>
            <p:ph type="body" idx="1"/>
          </p:nvPr>
        </p:nvSpPr>
        <p:spPr>
          <a:xfrm>
            <a:off x="457200" y="685800"/>
            <a:ext cx="8229600" cy="5440363"/>
          </a:xfrm>
        </p:spPr>
        <p:txBody>
          <a:bodyPr/>
          <a:lstStyle/>
          <a:p>
            <a:pPr marL="514350" indent="-514350" eaLnBrk="1" hangingPunct="1">
              <a:buClr>
                <a:schemeClr val="tx1"/>
              </a:buClr>
              <a:buFont typeface="+mj-lt"/>
              <a:buAutoNum type="arabicPeriod"/>
            </a:pPr>
            <a:r>
              <a:rPr lang="en-US" sz="2800" b="1" dirty="0" smtClean="0">
                <a:latin typeface="Times New Roman" pitchFamily="18" charset="0"/>
              </a:rPr>
              <a:t>Meet results can be entered quickly without ever having to enter the swimmer's name. </a:t>
            </a:r>
          </a:p>
          <a:p>
            <a:pPr marL="514350" indent="-514350" eaLnBrk="1" hangingPunct="1">
              <a:buClr>
                <a:schemeClr val="tx1"/>
              </a:buClr>
              <a:buFont typeface="+mj-lt"/>
              <a:buAutoNum type="arabicPeriod"/>
            </a:pPr>
            <a:r>
              <a:rPr lang="en-US" sz="2800" b="1" dirty="0" smtClean="0">
                <a:latin typeface="Times New Roman" pitchFamily="18" charset="0"/>
              </a:rPr>
              <a:t>Just select the event and TEAM MANAGER will display all eligible swimmers for that event. </a:t>
            </a:r>
          </a:p>
          <a:p>
            <a:pPr marL="514350" indent="-514350" eaLnBrk="1" hangingPunct="1">
              <a:buClr>
                <a:schemeClr val="tx1"/>
              </a:buClr>
              <a:buFont typeface="+mj-lt"/>
              <a:buAutoNum type="arabicPeriod"/>
            </a:pPr>
            <a:r>
              <a:rPr lang="en-US" sz="2800" b="1" dirty="0" smtClean="0">
                <a:latin typeface="Times New Roman" pitchFamily="18" charset="0"/>
              </a:rPr>
              <a:t>Pick one using your mouse or keyboard and enter his/her swim time (optionally enter splits, stroke rate, place and points). </a:t>
            </a:r>
          </a:p>
          <a:p>
            <a:pPr marL="914400" lvl="1" indent="-457200" eaLnBrk="1" hangingPunct="1">
              <a:buClr>
                <a:schemeClr val="tx1"/>
              </a:buClr>
              <a:buFont typeface="+mj-lt"/>
              <a:buAutoNum type="arabicPeriod"/>
            </a:pPr>
            <a:r>
              <a:rPr lang="en-US" sz="2400" b="1" dirty="0" smtClean="0">
                <a:latin typeface="Times New Roman" pitchFamily="18" charset="0"/>
              </a:rPr>
              <a:t>Or select a swimmer's name from an alphabetical list and TM will display all of his/her eligible events from which to choose.</a:t>
            </a:r>
            <a:br>
              <a:rPr lang="en-US" sz="2400" b="1" dirty="0" smtClean="0">
                <a:latin typeface="Times New Roman" pitchFamily="18" charset="0"/>
              </a:rPr>
            </a:br>
            <a:endParaRPr lang="en-US" sz="2400" b="1" dirty="0" smtClean="0">
              <a:latin typeface="Times New Roman" pitchFamily="18" charset="0"/>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8"/>
          <p:cNvPicPr>
            <a:picLocks noChangeAspect="1" noChangeArrowheads="1"/>
          </p:cNvPicPr>
          <p:nvPr/>
        </p:nvPicPr>
        <p:blipFill>
          <a:blip r:embed="rId2"/>
          <a:srcRect/>
          <a:stretch>
            <a:fillRect/>
          </a:stretch>
        </p:blipFill>
        <p:spPr bwMode="auto">
          <a:xfrm>
            <a:off x="-1066800" y="0"/>
            <a:ext cx="12192000" cy="7620000"/>
          </a:xfrm>
          <a:prstGeom prst="rect">
            <a:avLst/>
          </a:prstGeom>
          <a:noFill/>
          <a:ln w="9525" algn="ctr">
            <a:noFill/>
            <a:miter lim="800000"/>
            <a:headEnd/>
            <a:tailEnd/>
          </a:ln>
        </p:spPr>
      </p:pic>
      <p:sp>
        <p:nvSpPr>
          <p:cNvPr id="52227" name="Oval 5"/>
          <p:cNvSpPr>
            <a:spLocks noChangeArrowheads="1"/>
          </p:cNvSpPr>
          <p:nvPr/>
        </p:nvSpPr>
        <p:spPr bwMode="auto">
          <a:xfrm>
            <a:off x="4419600" y="152400"/>
            <a:ext cx="1676400" cy="457200"/>
          </a:xfrm>
          <a:prstGeom prst="ellipse">
            <a:avLst/>
          </a:prstGeom>
          <a:noFill/>
          <a:ln w="25400" algn="ctr">
            <a:solidFill>
              <a:srgbClr val="FF0000"/>
            </a:solidFill>
            <a:round/>
            <a:headEnd/>
            <a:tailEnd/>
          </a:ln>
        </p:spPr>
        <p:txBody>
          <a:bodyPr wrap="none" anchor="ctr"/>
          <a:lstStyle/>
          <a:p>
            <a:endParaRPr lang="en-US"/>
          </a:p>
        </p:txBody>
      </p:sp>
      <p:sp>
        <p:nvSpPr>
          <p:cNvPr id="52228" name="Text Box 6"/>
          <p:cNvSpPr txBox="1">
            <a:spLocks noChangeArrowheads="1"/>
          </p:cNvSpPr>
          <p:nvPr/>
        </p:nvSpPr>
        <p:spPr bwMode="auto">
          <a:xfrm>
            <a:off x="4648200" y="1600200"/>
            <a:ext cx="3200400" cy="1228725"/>
          </a:xfrm>
          <a:prstGeom prst="rect">
            <a:avLst/>
          </a:prstGeom>
          <a:solidFill>
            <a:schemeClr val="tx1"/>
          </a:solidFill>
          <a:ln w="38100" cmpd="dbl" algn="ctr">
            <a:solidFill>
              <a:srgbClr val="FF0000"/>
            </a:solidFill>
            <a:miter lim="800000"/>
            <a:headEnd/>
            <a:tailEnd/>
          </a:ln>
        </p:spPr>
        <p:txBody>
          <a:bodyPr>
            <a:spAutoFit/>
          </a:bodyPr>
          <a:lstStyle/>
          <a:p>
            <a:r>
              <a:rPr lang="en-US">
                <a:solidFill>
                  <a:schemeClr val="bg1"/>
                </a:solidFill>
              </a:rPr>
              <a:t>Be sure to check for updates occasionally in order to keep your software fitted with the most current version of TM.</a:t>
            </a:r>
            <a:r>
              <a:rPr lang="en-US" b="0">
                <a:solidFill>
                  <a:schemeClr val="bg1"/>
                </a:solidFill>
                <a:latin typeface="Arial" charset="0"/>
              </a:rPr>
              <a:t> </a:t>
            </a:r>
          </a:p>
        </p:txBody>
      </p:sp>
      <p:sp>
        <p:nvSpPr>
          <p:cNvPr id="52229" name="Line 7"/>
          <p:cNvSpPr>
            <a:spLocks noChangeShapeType="1"/>
          </p:cNvSpPr>
          <p:nvPr/>
        </p:nvSpPr>
        <p:spPr bwMode="auto">
          <a:xfrm flipV="1">
            <a:off x="5486400" y="609600"/>
            <a:ext cx="0" cy="990600"/>
          </a:xfrm>
          <a:prstGeom prst="line">
            <a:avLst/>
          </a:prstGeom>
          <a:noFill/>
          <a:ln w="25400">
            <a:solidFill>
              <a:srgbClr val="FF0000"/>
            </a:solidFill>
            <a:round/>
            <a:headEnd/>
            <a:tailEnd type="triangle" w="med" len="med"/>
          </a:ln>
        </p:spPr>
        <p:txBody>
          <a:bodyPr wrap="none" anchor="ctr"/>
          <a:lstStyle/>
          <a:p>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28600"/>
            <a:ext cx="7467600" cy="685800"/>
          </a:xfrm>
        </p:spPr>
        <p:txBody>
          <a:bodyPr/>
          <a:lstStyle/>
          <a:p>
            <a:r>
              <a:rPr lang="en-US" dirty="0" smtClean="0"/>
              <a:t>Team Manager</a:t>
            </a:r>
            <a:endParaRPr lang="en-US" dirty="0"/>
          </a:p>
        </p:txBody>
      </p:sp>
      <p:pic>
        <p:nvPicPr>
          <p:cNvPr id="5" name="Content Placeholder 4"/>
          <p:cNvPicPr>
            <a:picLocks noGrp="1"/>
          </p:cNvPicPr>
          <p:nvPr>
            <p:ph idx="1"/>
          </p:nvPr>
        </p:nvPicPr>
        <p:blipFill>
          <a:blip r:embed="rId2"/>
          <a:srcRect l="4644" r="44431"/>
          <a:stretch>
            <a:fillRect/>
          </a:stretch>
        </p:blipFill>
        <p:spPr bwMode="auto">
          <a:xfrm>
            <a:off x="1" y="914401"/>
            <a:ext cx="9144000" cy="5943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440363"/>
          </a:xfrm>
        </p:spPr>
        <p:txBody>
          <a:bodyPr/>
          <a:lstStyle/>
          <a:p>
            <a:r>
              <a:rPr lang="en-US" dirty="0" smtClean="0"/>
              <a:t>E-Lessons can be found at </a:t>
            </a:r>
            <a:r>
              <a:rPr lang="en-US" dirty="0" smtClean="0">
                <a:hlinkClick r:id="rId2"/>
              </a:rPr>
              <a:t>www.hy-tekltd.com</a:t>
            </a:r>
            <a:endParaRPr lang="en-US" dirty="0" smtClean="0"/>
          </a:p>
          <a:p>
            <a:endParaRPr lang="en-US" dirty="0" smtClean="0"/>
          </a:p>
          <a:p>
            <a:r>
              <a:rPr lang="en-US" b="1" dirty="0" smtClean="0"/>
              <a:t>TEAM MANAGER 6.0</a:t>
            </a:r>
            <a:r>
              <a:rPr lang="en-US" dirty="0" smtClean="0"/>
              <a:t> </a:t>
            </a:r>
            <a:r>
              <a:rPr lang="en-US" sz="2800" dirty="0" smtClean="0"/>
              <a:t>is scheduled for Beta Release </a:t>
            </a:r>
            <a:r>
              <a:rPr lang="en-US" sz="2800" b="1" dirty="0" smtClean="0"/>
              <a:t>June 1</a:t>
            </a:r>
            <a:r>
              <a:rPr lang="en-US" sz="2800" dirty="0" smtClean="0"/>
              <a:t> and for production release </a:t>
            </a:r>
            <a:r>
              <a:rPr lang="en-US" sz="2800" b="1" dirty="0" smtClean="0"/>
              <a:t>July 15, 2010</a:t>
            </a:r>
            <a:r>
              <a:rPr lang="en-US" sz="2800" dirty="0" smtClean="0"/>
              <a:t>.  TM 6.0 is the most advanced and exciting product we have ever released and is packed with over 75 NEW features including </a:t>
            </a:r>
            <a:r>
              <a:rPr lang="en-US" sz="2800" b="1" dirty="0" smtClean="0"/>
              <a:t>TEAM MANAGER</a:t>
            </a:r>
            <a:r>
              <a:rPr lang="en-US" sz="2800" dirty="0" smtClean="0"/>
              <a:t>'s </a:t>
            </a:r>
            <a:r>
              <a:rPr lang="en-US" sz="2800" b="1" dirty="0" smtClean="0"/>
              <a:t>new web based products</a:t>
            </a:r>
            <a:r>
              <a:rPr lang="en-US" sz="2800" dirty="0" smtClean="0"/>
              <a:t> that make managing a swim team easier and faster, with less work!  </a:t>
            </a:r>
            <a:endParaRPr lang="en-US" dirty="0" smtClean="0"/>
          </a:p>
          <a:p>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eaLnBrk="1" hangingPunct="1"/>
            <a:r>
              <a:rPr lang="en-US" sz="4800" b="1" dirty="0" smtClean="0">
                <a:solidFill>
                  <a:schemeClr val="tx1"/>
                </a:solidFill>
                <a:latin typeface="Times New Roman" pitchFamily="18" charset="0"/>
              </a:rPr>
              <a:t>Why Team Manager?</a:t>
            </a:r>
          </a:p>
        </p:txBody>
      </p:sp>
      <p:sp>
        <p:nvSpPr>
          <p:cNvPr id="3075" name="Rectangle 3"/>
          <p:cNvSpPr>
            <a:spLocks noGrp="1" noChangeArrowheads="1"/>
          </p:cNvSpPr>
          <p:nvPr>
            <p:ph type="body" idx="1"/>
          </p:nvPr>
        </p:nvSpPr>
        <p:spPr/>
        <p:txBody>
          <a:bodyPr/>
          <a:lstStyle/>
          <a:p>
            <a:pPr eaLnBrk="1" hangingPunct="1"/>
            <a:r>
              <a:rPr lang="en-US" sz="3600" dirty="0" smtClean="0">
                <a:latin typeface="Times New Roman" pitchFamily="18" charset="0"/>
              </a:rPr>
              <a:t>designed for:</a:t>
            </a:r>
            <a:r>
              <a:rPr lang="en-US" dirty="0" smtClean="0">
                <a:latin typeface="Times New Roman" pitchFamily="18" charset="0"/>
              </a:rPr>
              <a:t> </a:t>
            </a:r>
          </a:p>
          <a:p>
            <a:pPr lvl="1" eaLnBrk="1" hangingPunct="1"/>
            <a:r>
              <a:rPr lang="en-US" sz="3600" dirty="0" smtClean="0">
                <a:latin typeface="Times New Roman" pitchFamily="18" charset="0"/>
              </a:rPr>
              <a:t>managing and tracking administrative information </a:t>
            </a:r>
          </a:p>
          <a:p>
            <a:pPr lvl="1" eaLnBrk="1" hangingPunct="1"/>
            <a:r>
              <a:rPr lang="en-US" sz="3600" dirty="0" smtClean="0">
                <a:latin typeface="Times New Roman" pitchFamily="18" charset="0"/>
              </a:rPr>
              <a:t>managing and tracking administrative performance information</a:t>
            </a:r>
            <a:r>
              <a:rPr lang="en-US" dirty="0" smtClean="0">
                <a:latin typeface="Times New Roman" pitchFamily="18" charset="0"/>
              </a:rPr>
              <a:t> </a:t>
            </a:r>
          </a:p>
          <a:p>
            <a:pPr eaLnBrk="1" hangingPunct="1"/>
            <a:r>
              <a:rPr lang="en-US" dirty="0" smtClean="0">
                <a:latin typeface="Times New Roman" pitchFamily="18" charset="0"/>
              </a:rPr>
              <a:t>for your club, school, or swim team. </a:t>
            </a:r>
          </a:p>
          <a:p>
            <a:pPr eaLnBrk="1" hangingPunct="1"/>
            <a:r>
              <a:rPr lang="en-US" dirty="0" smtClean="0">
                <a:latin typeface="Times New Roman" pitchFamily="18" charset="0"/>
              </a:rPr>
              <a:t>It also…..</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274638"/>
            <a:ext cx="8229600" cy="792162"/>
          </a:xfrm>
        </p:spPr>
        <p:txBody>
          <a:bodyPr/>
          <a:lstStyle/>
          <a:p>
            <a:pPr eaLnBrk="1" hangingPunct="1"/>
            <a:r>
              <a:rPr lang="en-US" b="1" dirty="0" smtClean="0">
                <a:solidFill>
                  <a:schemeClr val="tx1"/>
                </a:solidFill>
                <a:latin typeface="Times New Roman" pitchFamily="18" charset="0"/>
              </a:rPr>
              <a:t>makes entering a meet easy!</a:t>
            </a:r>
          </a:p>
        </p:txBody>
      </p:sp>
      <p:sp>
        <p:nvSpPr>
          <p:cNvPr id="4099" name="Rectangle 3"/>
          <p:cNvSpPr>
            <a:spLocks noGrp="1" noChangeArrowheads="1"/>
          </p:cNvSpPr>
          <p:nvPr>
            <p:ph type="body" idx="1"/>
          </p:nvPr>
        </p:nvSpPr>
        <p:spPr>
          <a:xfrm>
            <a:off x="457200" y="1066800"/>
            <a:ext cx="8229600" cy="5059363"/>
          </a:xfrm>
        </p:spPr>
        <p:txBody>
          <a:bodyPr/>
          <a:lstStyle/>
          <a:p>
            <a:pPr eaLnBrk="1" hangingPunct="1">
              <a:lnSpc>
                <a:spcPct val="80000"/>
              </a:lnSpc>
            </a:pPr>
            <a:r>
              <a:rPr lang="en-US" sz="2400" b="1" dirty="0" smtClean="0">
                <a:latin typeface="Times New Roman" pitchFamily="18" charset="0"/>
              </a:rPr>
              <a:t>Just specify a meet entry qualification time (if any) and TM will list all eligible swimmers and events right on the screen indicated with their best times.  </a:t>
            </a:r>
          </a:p>
          <a:p>
            <a:pPr eaLnBrk="1" hangingPunct="1">
              <a:lnSpc>
                <a:spcPct val="80000"/>
              </a:lnSpc>
              <a:buFontTx/>
              <a:buNone/>
            </a:pPr>
            <a:endParaRPr lang="en-US" sz="2400" b="1" dirty="0" smtClean="0">
              <a:latin typeface="Times New Roman" pitchFamily="18" charset="0"/>
            </a:endParaRPr>
          </a:p>
          <a:p>
            <a:pPr eaLnBrk="1" hangingPunct="1">
              <a:lnSpc>
                <a:spcPct val="80000"/>
              </a:lnSpc>
            </a:pPr>
            <a:r>
              <a:rPr lang="en-US" sz="2400" b="1" dirty="0" smtClean="0">
                <a:latin typeface="Times New Roman" pitchFamily="18" charset="0"/>
              </a:rPr>
              <a:t>You can even filter that list from a previously defined "Pre-Entered" list of swimmers so that only swimmers that have declared that they will be able to attend the meet will be on the list!   </a:t>
            </a:r>
          </a:p>
          <a:p>
            <a:pPr lvl="1" eaLnBrk="1" hangingPunct="1">
              <a:lnSpc>
                <a:spcPct val="80000"/>
              </a:lnSpc>
            </a:pPr>
            <a:r>
              <a:rPr lang="en-US" sz="2400" b="1" dirty="0" smtClean="0">
                <a:latin typeface="Times New Roman" pitchFamily="18" charset="0"/>
              </a:rPr>
              <a:t>Just click on the events to be swum by each swimmer! </a:t>
            </a:r>
          </a:p>
          <a:p>
            <a:pPr lvl="1" eaLnBrk="1" hangingPunct="1">
              <a:lnSpc>
                <a:spcPct val="80000"/>
              </a:lnSpc>
              <a:buFontTx/>
              <a:buNone/>
            </a:pPr>
            <a:endParaRPr lang="en-US" sz="2400" b="1" dirty="0" smtClean="0">
              <a:latin typeface="Times New Roman" pitchFamily="18" charset="0"/>
            </a:endParaRPr>
          </a:p>
          <a:p>
            <a:pPr eaLnBrk="1" hangingPunct="1">
              <a:lnSpc>
                <a:spcPct val="80000"/>
              </a:lnSpc>
            </a:pPr>
            <a:r>
              <a:rPr lang="en-US" sz="2400" b="1" dirty="0" smtClean="0">
                <a:latin typeface="Times New Roman" pitchFamily="18" charset="0"/>
              </a:rPr>
              <a:t>It's easy, fast, and accurate.  </a:t>
            </a:r>
          </a:p>
          <a:p>
            <a:pPr eaLnBrk="1" hangingPunct="1">
              <a:lnSpc>
                <a:spcPct val="80000"/>
              </a:lnSpc>
              <a:buFontTx/>
              <a:buNone/>
            </a:pPr>
            <a:endParaRPr lang="en-US" sz="2400" b="1" dirty="0" smtClean="0">
              <a:latin typeface="Times New Roman" pitchFamily="18" charset="0"/>
            </a:endParaRPr>
          </a:p>
          <a:p>
            <a:pPr eaLnBrk="1" hangingPunct="1">
              <a:lnSpc>
                <a:spcPct val="80000"/>
              </a:lnSpc>
            </a:pPr>
            <a:r>
              <a:rPr lang="en-US" sz="2400" b="1" dirty="0" smtClean="0">
                <a:latin typeface="Times New Roman" pitchFamily="18" charset="0"/>
              </a:rPr>
              <a:t>TM will also pick your Best Relay by evaluating eligible swimmers' times and actually putting together the relay for you - with one mouse click!</a:t>
            </a:r>
            <a:r>
              <a:rPr lang="en-US" sz="2400" b="1" dirty="0" smtClean="0">
                <a:solidFill>
                  <a:schemeClr val="bg1"/>
                </a:solidFill>
                <a:latin typeface="Times New Roman" pitchFamily="18" charset="0"/>
              </a:rPr>
              <a:t/>
            </a:r>
            <a:br>
              <a:rPr lang="en-US" sz="2400" b="1" dirty="0" smtClean="0">
                <a:solidFill>
                  <a:schemeClr val="bg1"/>
                </a:solidFill>
                <a:latin typeface="Times New Roman" pitchFamily="18" charset="0"/>
              </a:rPr>
            </a:br>
            <a:endParaRPr lang="en-US" sz="2400" b="1" dirty="0" smtClean="0">
              <a:solidFill>
                <a:schemeClr val="bg1"/>
              </a:solidFill>
              <a:latin typeface="Times New Roman"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noChangeArrowheads="1"/>
          </p:cNvSpPr>
          <p:nvPr>
            <p:ph type="body" idx="1"/>
          </p:nvPr>
        </p:nvSpPr>
        <p:spPr>
          <a:xfrm>
            <a:off x="457200" y="457200"/>
            <a:ext cx="8229600" cy="5638800"/>
          </a:xfrm>
        </p:spPr>
        <p:txBody>
          <a:bodyPr/>
          <a:lstStyle/>
          <a:p>
            <a:pPr eaLnBrk="1" hangingPunct="1">
              <a:lnSpc>
                <a:spcPct val="80000"/>
              </a:lnSpc>
              <a:buFontTx/>
              <a:buNone/>
            </a:pPr>
            <a:r>
              <a:rPr lang="en-US" b="1" dirty="0" smtClean="0">
                <a:latin typeface="Times New Roman" pitchFamily="18" charset="0"/>
              </a:rPr>
              <a:t>Award / Improvement Labels</a:t>
            </a:r>
          </a:p>
          <a:p>
            <a:pPr eaLnBrk="1" hangingPunct="1">
              <a:lnSpc>
                <a:spcPct val="80000"/>
              </a:lnSpc>
              <a:buFontTx/>
              <a:buNone/>
            </a:pPr>
            <a:r>
              <a:rPr lang="en-US" b="1" dirty="0" smtClean="0">
                <a:latin typeface="Times New Roman" pitchFamily="18" charset="0"/>
              </a:rPr>
              <a:t>..... </a:t>
            </a:r>
            <a:r>
              <a:rPr lang="en-US" sz="2400" b="1" dirty="0" smtClean="0">
                <a:latin typeface="Times New Roman" pitchFamily="18" charset="0"/>
              </a:rPr>
              <a:t>Let TEAM MANAGER print a label for each swimmer that "improved" his/her time by an amount that you specify.</a:t>
            </a:r>
            <a:r>
              <a:rPr lang="en-US" b="1" dirty="0" smtClean="0">
                <a:latin typeface="Times New Roman" pitchFamily="18" charset="0"/>
              </a:rPr>
              <a:t> </a:t>
            </a:r>
          </a:p>
          <a:p>
            <a:pPr eaLnBrk="1" hangingPunct="1">
              <a:lnSpc>
                <a:spcPct val="80000"/>
              </a:lnSpc>
              <a:buFontTx/>
              <a:buNone/>
            </a:pPr>
            <a:endParaRPr lang="en-US" b="1" dirty="0" smtClean="0">
              <a:latin typeface="Times New Roman" pitchFamily="18" charset="0"/>
            </a:endParaRPr>
          </a:p>
          <a:p>
            <a:pPr eaLnBrk="1" hangingPunct="1">
              <a:lnSpc>
                <a:spcPct val="80000"/>
              </a:lnSpc>
              <a:buFontTx/>
              <a:buNone/>
            </a:pPr>
            <a:r>
              <a:rPr lang="en-US" b="1" dirty="0" smtClean="0">
                <a:latin typeface="Times New Roman" pitchFamily="18" charset="0"/>
              </a:rPr>
              <a:t>Entry labels</a:t>
            </a:r>
          </a:p>
          <a:p>
            <a:pPr eaLnBrk="1" hangingPunct="1">
              <a:lnSpc>
                <a:spcPct val="80000"/>
              </a:lnSpc>
              <a:buFontTx/>
              <a:buNone/>
            </a:pPr>
            <a:r>
              <a:rPr lang="en-US" b="1" dirty="0" smtClean="0">
                <a:latin typeface="Times New Roman" pitchFamily="18" charset="0"/>
              </a:rPr>
              <a:t>..... </a:t>
            </a:r>
            <a:r>
              <a:rPr lang="en-US" sz="2400" b="1" dirty="0" smtClean="0">
                <a:latin typeface="Times New Roman" pitchFamily="18" charset="0"/>
              </a:rPr>
              <a:t>Print cards that reflect entries for an upcoming meet.</a:t>
            </a:r>
            <a:r>
              <a:rPr lang="en-US" b="1" dirty="0" smtClean="0">
                <a:latin typeface="Times New Roman" pitchFamily="18" charset="0"/>
              </a:rPr>
              <a:t/>
            </a:r>
            <a:br>
              <a:rPr lang="en-US" b="1" dirty="0" smtClean="0">
                <a:latin typeface="Times New Roman" pitchFamily="18" charset="0"/>
              </a:rPr>
            </a:br>
            <a:endParaRPr lang="en-US" b="1" dirty="0" smtClean="0">
              <a:latin typeface="Times New Roman" pitchFamily="18" charset="0"/>
            </a:endParaRPr>
          </a:p>
          <a:p>
            <a:pPr eaLnBrk="1" hangingPunct="1">
              <a:lnSpc>
                <a:spcPct val="80000"/>
              </a:lnSpc>
              <a:buFontTx/>
              <a:buNone/>
            </a:pPr>
            <a:r>
              <a:rPr lang="en-US" b="1" dirty="0" smtClean="0">
                <a:latin typeface="Times New Roman" pitchFamily="18" charset="0"/>
              </a:rPr>
              <a:t>Journal / Recruiting</a:t>
            </a:r>
          </a:p>
          <a:p>
            <a:pPr eaLnBrk="1" hangingPunct="1">
              <a:lnSpc>
                <a:spcPct val="80000"/>
              </a:lnSpc>
              <a:buFontTx/>
              <a:buNone/>
            </a:pPr>
            <a:r>
              <a:rPr lang="en-US" b="1" dirty="0" smtClean="0">
                <a:latin typeface="Times New Roman" pitchFamily="18" charset="0"/>
              </a:rPr>
              <a:t>..... </a:t>
            </a:r>
            <a:r>
              <a:rPr lang="en-US" sz="2400" b="1" dirty="0" smtClean="0">
                <a:latin typeface="Times New Roman" pitchFamily="18" charset="0"/>
              </a:rPr>
              <a:t>This feature lets you enter any text (notes) to be stored into your database by date and title as well as enter recruiting information for athletes.</a:t>
            </a:r>
            <a:r>
              <a:rPr lang="en-US" b="1" dirty="0" smtClean="0">
                <a:solidFill>
                  <a:schemeClr val="bg1"/>
                </a:solidFill>
                <a:latin typeface="Times New Roman" pitchFamily="18" charset="0"/>
              </a:rPr>
              <a:t/>
            </a:r>
            <a:br>
              <a:rPr lang="en-US" b="1" dirty="0" smtClean="0">
                <a:solidFill>
                  <a:schemeClr val="bg1"/>
                </a:solidFill>
                <a:latin typeface="Times New Roman" pitchFamily="18" charset="0"/>
              </a:rPr>
            </a:br>
            <a:endParaRPr lang="en-US" b="1" dirty="0" smtClean="0">
              <a:solidFill>
                <a:schemeClr val="bg1"/>
              </a:solidFill>
              <a:latin typeface="Times New Roman"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sz="3600" b="1" dirty="0" smtClean="0">
                <a:solidFill>
                  <a:schemeClr val="tx1"/>
                </a:solidFill>
                <a:latin typeface="Times New Roman" pitchFamily="18" charset="0"/>
              </a:rPr>
              <a:t>Other information about the product</a:t>
            </a:r>
            <a:r>
              <a:rPr lang="en-US" sz="4000" dirty="0" smtClean="0">
                <a:solidFill>
                  <a:schemeClr val="tx1"/>
                </a:solidFill>
              </a:rPr>
              <a:t> </a:t>
            </a:r>
          </a:p>
        </p:txBody>
      </p:sp>
      <p:sp>
        <p:nvSpPr>
          <p:cNvPr id="6147" name="Rectangle 3"/>
          <p:cNvSpPr>
            <a:spLocks noGrp="1" noChangeArrowheads="1"/>
          </p:cNvSpPr>
          <p:nvPr>
            <p:ph type="body" idx="1"/>
          </p:nvPr>
        </p:nvSpPr>
        <p:spPr/>
        <p:txBody>
          <a:bodyPr/>
          <a:lstStyle/>
          <a:p>
            <a:pPr eaLnBrk="1" hangingPunct="1"/>
            <a:r>
              <a:rPr lang="en-US" sz="2600" b="1" dirty="0" smtClean="0">
                <a:latin typeface="Times New Roman" pitchFamily="18" charset="0"/>
              </a:rPr>
              <a:t>Sign Up for News Bulletins at www.hy-tekltd.com</a:t>
            </a:r>
          </a:p>
          <a:p>
            <a:pPr eaLnBrk="1" hangingPunct="1"/>
            <a:r>
              <a:rPr lang="en-US" sz="2600" b="1" dirty="0" smtClean="0">
                <a:latin typeface="Times New Roman" pitchFamily="18" charset="0"/>
              </a:rPr>
              <a:t>Stay Current with product Releases </a:t>
            </a:r>
          </a:p>
          <a:p>
            <a:pPr lvl="1" eaLnBrk="1" hangingPunct="1"/>
            <a:r>
              <a:rPr lang="en-US" sz="2600" b="1" dirty="0" smtClean="0">
                <a:latin typeface="Times New Roman" pitchFamily="18" charset="0"/>
              </a:rPr>
              <a:t>How to Get Help </a:t>
            </a:r>
          </a:p>
          <a:p>
            <a:pPr lvl="1" eaLnBrk="1" hangingPunct="1"/>
            <a:r>
              <a:rPr lang="en-US" sz="2600" b="1" dirty="0" smtClean="0">
                <a:latin typeface="Times New Roman" pitchFamily="18" charset="0"/>
              </a:rPr>
              <a:t>Use the Product / Internet Help or User Guide </a:t>
            </a:r>
          </a:p>
          <a:p>
            <a:pPr eaLnBrk="1" hangingPunct="1"/>
            <a:r>
              <a:rPr lang="en-US" sz="2600" b="1" dirty="0" smtClean="0">
                <a:latin typeface="Times New Roman" pitchFamily="18" charset="0"/>
              </a:rPr>
              <a:t>FREE Tech Support via Email or Telephone for Current Releases </a:t>
            </a:r>
          </a:p>
          <a:p>
            <a:pPr eaLnBrk="1" hangingPunct="1"/>
            <a:r>
              <a:rPr lang="en-US" sz="2600" b="1" dirty="0" smtClean="0">
                <a:latin typeface="Times New Roman" pitchFamily="18" charset="0"/>
              </a:rPr>
              <a:t>FedEx Shipping with Email Tracking </a:t>
            </a:r>
          </a:p>
          <a:p>
            <a:pPr eaLnBrk="1" hangingPunct="1"/>
            <a:r>
              <a:rPr lang="en-US" sz="2600" b="1" dirty="0" smtClean="0">
                <a:latin typeface="Times New Roman" pitchFamily="18" charset="0"/>
              </a:rPr>
              <a:t>Sales Office: </a:t>
            </a:r>
            <a:r>
              <a:rPr lang="en-US" sz="2000" b="1" dirty="0" smtClean="0">
                <a:latin typeface="Times New Roman" pitchFamily="18" charset="0"/>
              </a:rPr>
              <a:t>Toll Free 866.456.5111 &amp; sales@hy-tekltd.com</a:t>
            </a:r>
          </a:p>
          <a:p>
            <a:pPr eaLnBrk="1" hangingPunct="1"/>
            <a:r>
              <a:rPr lang="en-US" sz="1600" b="1" dirty="0" smtClean="0">
                <a:latin typeface="Times New Roman" pitchFamily="18" charset="0"/>
              </a:rPr>
              <a:t>Information pulled from </a:t>
            </a:r>
            <a:r>
              <a:rPr lang="en-US" sz="2000" b="1" dirty="0" smtClean="0">
                <a:latin typeface="Times New Roman" pitchFamily="18" charset="0"/>
              </a:rPr>
              <a:t>http://www.hy-tekltd.com/</a:t>
            </a:r>
          </a:p>
          <a:p>
            <a:pPr eaLnBrk="1" hangingPunct="1">
              <a:buFontTx/>
              <a:buNone/>
            </a:pPr>
            <a:endParaRPr lang="en-US" sz="2000" b="1" dirty="0" smtClean="0">
              <a:solidFill>
                <a:schemeClr val="bg1"/>
              </a:solidFill>
              <a:latin typeface="Times New Roman" pitchFamily="18"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tx1"/>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en-US" sz="1800" b="1" i="0" u="none" strike="noStrike" cap="none" normalizeH="0" baseline="0" smtClean="0">
            <a:ln>
              <a:noFill/>
            </a:ln>
            <a:solidFill>
              <a:srgbClr val="FF0000"/>
            </a:solidFill>
            <a:effectLst/>
            <a:latin typeface="Times New Roman" pitchFamily="18" charset="0"/>
          </a:defRPr>
        </a:defPPr>
      </a:lstStyle>
    </a:spDef>
    <a:lnDef>
      <a:spPr bwMode="auto">
        <a:xfrm>
          <a:off x="0" y="0"/>
          <a:ext cx="1" cy="1"/>
        </a:xfrm>
        <a:custGeom>
          <a:avLst/>
          <a:gdLst/>
          <a:ahLst/>
          <a:cxnLst/>
          <a:rect l="0" t="0" r="0" b="0"/>
          <a:pathLst/>
        </a:custGeom>
        <a:solidFill>
          <a:schemeClr val="tx1"/>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en-US" sz="1800" b="1" i="0" u="none" strike="noStrike" cap="none" normalizeH="0" baseline="0" smtClean="0">
            <a:ln>
              <a:noFill/>
            </a:ln>
            <a:solidFill>
              <a:srgbClr val="FF0000"/>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463</TotalTime>
  <Words>2322</Words>
  <Application>Microsoft Office PowerPoint</Application>
  <PresentationFormat>On-screen Show (4:3)</PresentationFormat>
  <Paragraphs>243</Paragraphs>
  <Slides>50</Slides>
  <Notes>0</Notes>
  <HiddenSlides>0</HiddenSlides>
  <MMClips>0</MMClips>
  <ScaleCrop>false</ScaleCrop>
  <HeadingPairs>
    <vt:vector size="4" baseType="variant">
      <vt:variant>
        <vt:lpstr>Theme</vt:lpstr>
      </vt:variant>
      <vt:variant>
        <vt:i4>1</vt:i4>
      </vt:variant>
      <vt:variant>
        <vt:lpstr>Slide Titles</vt:lpstr>
      </vt:variant>
      <vt:variant>
        <vt:i4>50</vt:i4>
      </vt:variant>
    </vt:vector>
  </HeadingPairs>
  <TitlesOfParts>
    <vt:vector size="51" baseType="lpstr">
      <vt:lpstr>Default Design</vt:lpstr>
      <vt:lpstr>Midlakes Hy-Tek Clinic 2010</vt:lpstr>
      <vt:lpstr>Midlakes Hy-Tek Clinic 2010</vt:lpstr>
      <vt:lpstr>Slide 3</vt:lpstr>
      <vt:lpstr>Workshop Plan</vt:lpstr>
      <vt:lpstr>Team Manager</vt:lpstr>
      <vt:lpstr>Why Team Manager?</vt:lpstr>
      <vt:lpstr>makes entering a meet easy!</vt:lpstr>
      <vt:lpstr>Slide 8</vt:lpstr>
      <vt:lpstr>Other information about the product </vt:lpstr>
      <vt:lpstr>Pricing and Order Information</vt:lpstr>
      <vt:lpstr>Slide 11</vt:lpstr>
      <vt:lpstr>Workshop Plan</vt:lpstr>
      <vt:lpstr>Creating your team</vt:lpstr>
      <vt:lpstr>Slide 14</vt:lpstr>
      <vt:lpstr>  </vt:lpstr>
      <vt:lpstr>Slide 16</vt:lpstr>
      <vt:lpstr>Slide 17</vt:lpstr>
      <vt:lpstr>Slide 18</vt:lpstr>
      <vt:lpstr>Universal Moving</vt:lpstr>
      <vt:lpstr>Slide 20</vt:lpstr>
      <vt:lpstr>Slide 21</vt:lpstr>
      <vt:lpstr>Slide 22</vt:lpstr>
      <vt:lpstr>Slide 23</vt:lpstr>
      <vt:lpstr>Records / BDQ Import</vt:lpstr>
      <vt:lpstr>Creating a meet </vt:lpstr>
      <vt:lpstr>Note</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vector>
  </TitlesOfParts>
  <Company>Mercer Island School District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Midlakes Team Manager Training 6/01/06 </dc:title>
  <dc:creator>Jeff Lowell</dc:creator>
  <cp:lastModifiedBy>Jeff Lowell</cp:lastModifiedBy>
  <cp:revision>92</cp:revision>
  <dcterms:created xsi:type="dcterms:W3CDTF">2006-05-18T19:59:10Z</dcterms:created>
  <dcterms:modified xsi:type="dcterms:W3CDTF">2010-05-25T15:29:51Z</dcterms:modified>
</cp:coreProperties>
</file>