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handoutMasterIdLst>
    <p:handoutMasterId r:id="rId69"/>
  </p:handoutMasterIdLst>
  <p:sldIdLst>
    <p:sldId id="256" r:id="rId2"/>
    <p:sldId id="382" r:id="rId3"/>
    <p:sldId id="295" r:id="rId4"/>
    <p:sldId id="296" r:id="rId5"/>
    <p:sldId id="257" r:id="rId6"/>
    <p:sldId id="303" r:id="rId7"/>
    <p:sldId id="448" r:id="rId8"/>
    <p:sldId id="278" r:id="rId9"/>
    <p:sldId id="258" r:id="rId10"/>
    <p:sldId id="304" r:id="rId11"/>
    <p:sldId id="305" r:id="rId12"/>
    <p:sldId id="297" r:id="rId13"/>
    <p:sldId id="306" r:id="rId14"/>
    <p:sldId id="307" r:id="rId15"/>
    <p:sldId id="270" r:id="rId16"/>
    <p:sldId id="308" r:id="rId17"/>
    <p:sldId id="312" r:id="rId18"/>
    <p:sldId id="298" r:id="rId19"/>
    <p:sldId id="309" r:id="rId20"/>
    <p:sldId id="272" r:id="rId21"/>
    <p:sldId id="310" r:id="rId22"/>
    <p:sldId id="299" r:id="rId23"/>
    <p:sldId id="311" r:id="rId24"/>
    <p:sldId id="316" r:id="rId25"/>
    <p:sldId id="259" r:id="rId26"/>
    <p:sldId id="317" r:id="rId27"/>
    <p:sldId id="318" r:id="rId28"/>
    <p:sldId id="300" r:id="rId29"/>
    <p:sldId id="319" r:id="rId30"/>
    <p:sldId id="260" r:id="rId31"/>
    <p:sldId id="331" r:id="rId32"/>
    <p:sldId id="273" r:id="rId33"/>
    <p:sldId id="320" r:id="rId34"/>
    <p:sldId id="281" r:id="rId35"/>
    <p:sldId id="282" r:id="rId36"/>
    <p:sldId id="261" r:id="rId37"/>
    <p:sldId id="325" r:id="rId38"/>
    <p:sldId id="274" r:id="rId39"/>
    <p:sldId id="324" r:id="rId40"/>
    <p:sldId id="289" r:id="rId41"/>
    <p:sldId id="263" r:id="rId42"/>
    <p:sldId id="326" r:id="rId43"/>
    <p:sldId id="275" r:id="rId44"/>
    <p:sldId id="321" r:id="rId45"/>
    <p:sldId id="302" r:id="rId46"/>
    <p:sldId id="327" r:id="rId47"/>
    <p:sldId id="329" r:id="rId48"/>
    <p:sldId id="330" r:id="rId49"/>
    <p:sldId id="271" r:id="rId50"/>
    <p:sldId id="288" r:id="rId51"/>
    <p:sldId id="276" r:id="rId52"/>
    <p:sldId id="287" r:id="rId53"/>
    <p:sldId id="328" r:id="rId54"/>
    <p:sldId id="290" r:id="rId55"/>
    <p:sldId id="268" r:id="rId56"/>
    <p:sldId id="264" r:id="rId57"/>
    <p:sldId id="451" r:id="rId58"/>
    <p:sldId id="450" r:id="rId59"/>
    <p:sldId id="436" r:id="rId60"/>
    <p:sldId id="437" r:id="rId61"/>
    <p:sldId id="441" r:id="rId62"/>
    <p:sldId id="442" r:id="rId63"/>
    <p:sldId id="443" r:id="rId64"/>
    <p:sldId id="444" r:id="rId65"/>
    <p:sldId id="445" r:id="rId66"/>
    <p:sldId id="446" r:id="rId67"/>
    <p:sldId id="447" r:id="rId68"/>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Garamond" pitchFamily="18" charset="0"/>
        <a:ea typeface="+mn-ea"/>
        <a:cs typeface="+mn-cs"/>
      </a:defRPr>
    </a:lvl1pPr>
    <a:lvl2pPr marL="457200" algn="l" rtl="0" eaLnBrk="0" fontAlgn="base" hangingPunct="0">
      <a:spcBef>
        <a:spcPct val="0"/>
      </a:spcBef>
      <a:spcAft>
        <a:spcPct val="0"/>
      </a:spcAft>
      <a:defRPr kern="1200">
        <a:solidFill>
          <a:schemeClr val="tx1"/>
        </a:solidFill>
        <a:latin typeface="Garamond" pitchFamily="18" charset="0"/>
        <a:ea typeface="+mn-ea"/>
        <a:cs typeface="+mn-cs"/>
      </a:defRPr>
    </a:lvl2pPr>
    <a:lvl3pPr marL="914400" algn="l" rtl="0" eaLnBrk="0" fontAlgn="base" hangingPunct="0">
      <a:spcBef>
        <a:spcPct val="0"/>
      </a:spcBef>
      <a:spcAft>
        <a:spcPct val="0"/>
      </a:spcAft>
      <a:defRPr kern="1200">
        <a:solidFill>
          <a:schemeClr val="tx1"/>
        </a:solidFill>
        <a:latin typeface="Garamond" pitchFamily="18" charset="0"/>
        <a:ea typeface="+mn-ea"/>
        <a:cs typeface="+mn-cs"/>
      </a:defRPr>
    </a:lvl3pPr>
    <a:lvl4pPr marL="1371600" algn="l" rtl="0" eaLnBrk="0" fontAlgn="base" hangingPunct="0">
      <a:spcBef>
        <a:spcPct val="0"/>
      </a:spcBef>
      <a:spcAft>
        <a:spcPct val="0"/>
      </a:spcAft>
      <a:defRPr kern="1200">
        <a:solidFill>
          <a:schemeClr val="tx1"/>
        </a:solidFill>
        <a:latin typeface="Garamond" pitchFamily="18" charset="0"/>
        <a:ea typeface="+mn-ea"/>
        <a:cs typeface="+mn-cs"/>
      </a:defRPr>
    </a:lvl4pPr>
    <a:lvl5pPr marL="1828800" algn="l" rtl="0" eaLnBrk="0" fontAlgn="base" hangingPunct="0">
      <a:spcBef>
        <a:spcPct val="0"/>
      </a:spcBef>
      <a:spcAft>
        <a:spcPct val="0"/>
      </a:spcAft>
      <a:defRPr kern="1200">
        <a:solidFill>
          <a:schemeClr val="tx1"/>
        </a:solidFill>
        <a:latin typeface="Garamond" pitchFamily="18" charset="0"/>
        <a:ea typeface="+mn-ea"/>
        <a:cs typeface="+mn-cs"/>
      </a:defRPr>
    </a:lvl5pPr>
    <a:lvl6pPr marL="2286000" algn="l" defTabSz="914400" rtl="0" eaLnBrk="1" latinLnBrk="0" hangingPunct="1">
      <a:defRPr kern="1200">
        <a:solidFill>
          <a:schemeClr val="tx1"/>
        </a:solidFill>
        <a:latin typeface="Garamond" pitchFamily="18" charset="0"/>
        <a:ea typeface="+mn-ea"/>
        <a:cs typeface="+mn-cs"/>
      </a:defRPr>
    </a:lvl6pPr>
    <a:lvl7pPr marL="2743200" algn="l" defTabSz="914400" rtl="0" eaLnBrk="1" latinLnBrk="0" hangingPunct="1">
      <a:defRPr kern="1200">
        <a:solidFill>
          <a:schemeClr val="tx1"/>
        </a:solidFill>
        <a:latin typeface="Garamond" pitchFamily="18" charset="0"/>
        <a:ea typeface="+mn-ea"/>
        <a:cs typeface="+mn-cs"/>
      </a:defRPr>
    </a:lvl7pPr>
    <a:lvl8pPr marL="3200400" algn="l" defTabSz="914400" rtl="0" eaLnBrk="1" latinLnBrk="0" hangingPunct="1">
      <a:defRPr kern="1200">
        <a:solidFill>
          <a:schemeClr val="tx1"/>
        </a:solidFill>
        <a:latin typeface="Garamond" pitchFamily="18" charset="0"/>
        <a:ea typeface="+mn-ea"/>
        <a:cs typeface="+mn-cs"/>
      </a:defRPr>
    </a:lvl8pPr>
    <a:lvl9pPr marL="3657600" algn="l" defTabSz="914400" rtl="0" eaLnBrk="1" latinLnBrk="0" hangingPunct="1">
      <a:defRPr kern="1200">
        <a:solidFill>
          <a:schemeClr val="tx1"/>
        </a:solidFill>
        <a:latin typeface="Garamond"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2426" autoAdjust="0"/>
    <p:restoredTop sz="94662" autoAdjust="0"/>
  </p:normalViewPr>
  <p:slideViewPr>
    <p:cSldViewPr>
      <p:cViewPr>
        <p:scale>
          <a:sx n="50" d="100"/>
          <a:sy n="50" d="100"/>
        </p:scale>
        <p:origin x="-1596" y="-98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eaLnBrk="1" hangingPunct="1">
              <a:defRPr sz="1300">
                <a:latin typeface="Arial" charset="0"/>
              </a:defRPr>
            </a:lvl1pPr>
          </a:lstStyle>
          <a:p>
            <a:pPr>
              <a:defRPr/>
            </a:pPr>
            <a:endParaRPr lang="en-US"/>
          </a:p>
        </p:txBody>
      </p:sp>
      <p:sp>
        <p:nvSpPr>
          <p:cNvPr id="27651" name="Rectangle 3"/>
          <p:cNvSpPr>
            <a:spLocks noGrp="1" noChangeArrowheads="1"/>
          </p:cNvSpPr>
          <p:nvPr>
            <p:ph type="dt" sz="quarter" idx="1"/>
          </p:nvPr>
        </p:nvSpPr>
        <p:spPr bwMode="auto">
          <a:xfrm>
            <a:off x="4143375"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algn="r" eaLnBrk="1" hangingPunct="1">
              <a:defRPr sz="1300">
                <a:latin typeface="Arial" charset="0"/>
              </a:defRPr>
            </a:lvl1pPr>
          </a:lstStyle>
          <a:p>
            <a:pPr>
              <a:defRPr/>
            </a:pPr>
            <a:endParaRPr lang="en-US"/>
          </a:p>
        </p:txBody>
      </p:sp>
      <p:sp>
        <p:nvSpPr>
          <p:cNvPr id="27652" name="Rectangle 4"/>
          <p:cNvSpPr>
            <a:spLocks noGrp="1" noChangeArrowheads="1"/>
          </p:cNvSpPr>
          <p:nvPr>
            <p:ph type="ftr" sz="quarter" idx="2"/>
          </p:nvPr>
        </p:nvSpPr>
        <p:spPr bwMode="auto">
          <a:xfrm>
            <a:off x="0" y="9118600"/>
            <a:ext cx="3170238" cy="481013"/>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eaLnBrk="1" hangingPunct="1">
              <a:defRPr sz="1300">
                <a:latin typeface="Arial" charset="0"/>
              </a:defRPr>
            </a:lvl1pPr>
          </a:lstStyle>
          <a:p>
            <a:pPr>
              <a:defRPr/>
            </a:pPr>
            <a:endParaRPr lang="en-US"/>
          </a:p>
        </p:txBody>
      </p:sp>
      <p:sp>
        <p:nvSpPr>
          <p:cNvPr id="27653" name="Rectangle 5"/>
          <p:cNvSpPr>
            <a:spLocks noGrp="1" noChangeArrowheads="1"/>
          </p:cNvSpPr>
          <p:nvPr>
            <p:ph type="sldNum" sz="quarter" idx="3"/>
          </p:nvPr>
        </p:nvSpPr>
        <p:spPr bwMode="auto">
          <a:xfrm>
            <a:off x="4143375" y="9118600"/>
            <a:ext cx="3170238" cy="481013"/>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algn="r" eaLnBrk="1" hangingPunct="1">
              <a:defRPr sz="1300">
                <a:latin typeface="Arial" charset="0"/>
              </a:defRPr>
            </a:lvl1pPr>
          </a:lstStyle>
          <a:p>
            <a:pPr>
              <a:defRPr/>
            </a:pPr>
            <a:fld id="{BD5D57DE-ED1D-4EDA-8B54-4178BEA03B1B}"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p>
          </p:txBody>
        </p:sp>
      </p:grpSp>
      <p:sp>
        <p:nvSpPr>
          <p:cNvPr id="52235"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5223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6125783F-E544-4BA3-8000-DA9019753EC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7DB55ACC-9F79-49EA-A92E-0C7DE435B551}"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83A04A9-B97A-4493-BC9F-892B6E09FC0A}"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27D5E0C2-B445-4092-9204-8632FC51632E}"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7722F336-3D69-48DC-9C24-F13FDE2EA3A5}"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B77E442-EA85-45D5-BF40-01C8F90A152B}"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A559324B-7151-4C3B-BC95-08B0C6F37D1A}"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06B575FC-165C-41DF-B5EE-DA208B69EC56}"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32D2E042-6881-4275-B352-D1C1D3DBAB96}"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9375A4B7-04EA-4C35-B055-12628757CB6E}"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3746D7D0-DA79-44C3-A046-C65CAD8A02EF}"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66000"/>
          </a:schemeClr>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51203"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A8A99D87-28DF-439F-9A0A-693A4722BE0A}"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51206"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p>
            </p:txBody>
          </p:sp>
          <p:sp>
            <p:nvSpPr>
              <p:cNvPr id="51207"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p>
            </p:txBody>
          </p:sp>
          <p:sp>
            <p:nvSpPr>
              <p:cNvPr id="51208"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p>
            </p:txBody>
          </p:sp>
          <p:sp>
            <p:nvSpPr>
              <p:cNvPr id="51209"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p>
            </p:txBody>
          </p:sp>
          <p:sp>
            <p:nvSpPr>
              <p:cNvPr id="51210"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p>
            </p:txBody>
          </p:sp>
        </p:grpSp>
        <p:sp>
          <p:nvSpPr>
            <p:cNvPr id="51211"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p>
          </p:txBody>
        </p:sp>
        <p:sp>
          <p:nvSpPr>
            <p:cNvPr id="51212"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p>
          </p:txBody>
        </p:sp>
      </p:grpSp>
      <p:sp>
        <p:nvSpPr>
          <p:cNvPr id="51213"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14"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pPr>
              <a:defRPr/>
            </a:pPr>
            <a:endParaRPr lang="en-US"/>
          </a:p>
        </p:txBody>
      </p:sp>
      <p:sp>
        <p:nvSpPr>
          <p:cNvPr id="51215"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10"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www.hy-tekltd.com/"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Rot="1" noChangeArrowheads="1"/>
          </p:cNvSpPr>
          <p:nvPr>
            <p:ph type="title"/>
          </p:nvPr>
        </p:nvSpPr>
        <p:spPr>
          <a:xfrm>
            <a:off x="457200" y="274638"/>
            <a:ext cx="8229600" cy="868362"/>
          </a:xfrm>
        </p:spPr>
        <p:txBody>
          <a:bodyPr/>
          <a:lstStyle/>
          <a:p>
            <a:pPr eaLnBrk="1" hangingPunct="1">
              <a:defRPr/>
            </a:pPr>
            <a:r>
              <a:rPr lang="en-US" sz="4000" dirty="0" err="1" smtClean="0">
                <a:solidFill>
                  <a:schemeClr val="tx1"/>
                </a:solidFill>
                <a:latin typeface="Times New Roman" pitchFamily="18" charset="0"/>
              </a:rPr>
              <a:t>Midlakes</a:t>
            </a:r>
            <a:r>
              <a:rPr lang="en-US" sz="4000" dirty="0" smtClean="0">
                <a:solidFill>
                  <a:schemeClr val="tx1"/>
                </a:solidFill>
                <a:latin typeface="Times New Roman" pitchFamily="18" charset="0"/>
              </a:rPr>
              <a:t> </a:t>
            </a:r>
            <a:r>
              <a:rPr lang="en-US" sz="4000" dirty="0" err="1" smtClean="0">
                <a:solidFill>
                  <a:schemeClr val="tx1"/>
                </a:solidFill>
                <a:latin typeface="Times New Roman" pitchFamily="18" charset="0"/>
              </a:rPr>
              <a:t>Hy-Tek</a:t>
            </a:r>
            <a:r>
              <a:rPr lang="en-US" sz="4000" dirty="0" smtClean="0">
                <a:solidFill>
                  <a:schemeClr val="tx1"/>
                </a:solidFill>
                <a:latin typeface="Times New Roman" pitchFamily="18" charset="0"/>
              </a:rPr>
              <a:t> Clinic 2010</a:t>
            </a:r>
          </a:p>
        </p:txBody>
      </p:sp>
      <p:sp>
        <p:nvSpPr>
          <p:cNvPr id="2053" name="Rectangle 5"/>
          <p:cNvSpPr>
            <a:spLocks noGrp="1" noChangeArrowheads="1"/>
          </p:cNvSpPr>
          <p:nvPr>
            <p:ph type="body" idx="1"/>
          </p:nvPr>
        </p:nvSpPr>
        <p:spPr>
          <a:xfrm>
            <a:off x="457200" y="1219200"/>
            <a:ext cx="8229600" cy="4906963"/>
          </a:xfrm>
        </p:spPr>
        <p:txBody>
          <a:bodyPr/>
          <a:lstStyle/>
          <a:p>
            <a:pPr eaLnBrk="1" hangingPunct="1">
              <a:lnSpc>
                <a:spcPct val="80000"/>
              </a:lnSpc>
              <a:defRPr/>
            </a:pPr>
            <a:r>
              <a:rPr lang="en-US" sz="3600" b="1" dirty="0" smtClean="0">
                <a:latin typeface="Times New Roman" pitchFamily="18" charset="0"/>
              </a:rPr>
              <a:t>Jeff Lowell, </a:t>
            </a:r>
            <a:r>
              <a:rPr lang="en-US" sz="2000" b="1" dirty="0" smtClean="0">
                <a:latin typeface="Times New Roman" pitchFamily="18" charset="0"/>
              </a:rPr>
              <a:t>Assistant Principal, Interlake High School</a:t>
            </a:r>
          </a:p>
          <a:p>
            <a:pPr lvl="1" eaLnBrk="1" hangingPunct="1">
              <a:lnSpc>
                <a:spcPct val="80000"/>
              </a:lnSpc>
              <a:defRPr/>
            </a:pPr>
            <a:r>
              <a:rPr lang="en-US" b="1" dirty="0" smtClean="0">
                <a:latin typeface="Times New Roman" pitchFamily="18" charset="0"/>
              </a:rPr>
              <a:t>Past Coaching Experience:</a:t>
            </a:r>
          </a:p>
          <a:p>
            <a:pPr lvl="2" eaLnBrk="1" hangingPunct="1">
              <a:lnSpc>
                <a:spcPct val="80000"/>
              </a:lnSpc>
              <a:defRPr/>
            </a:pPr>
            <a:r>
              <a:rPr lang="en-US" b="1" dirty="0" smtClean="0">
                <a:latin typeface="Times New Roman" pitchFamily="18" charset="0"/>
              </a:rPr>
              <a:t>Mercer Island HS</a:t>
            </a:r>
          </a:p>
          <a:p>
            <a:pPr lvl="2" eaLnBrk="1" hangingPunct="1">
              <a:lnSpc>
                <a:spcPct val="80000"/>
              </a:lnSpc>
              <a:defRPr/>
            </a:pPr>
            <a:r>
              <a:rPr lang="en-US" b="1" dirty="0" err="1" smtClean="0">
                <a:latin typeface="Times New Roman" pitchFamily="18" charset="0"/>
              </a:rPr>
              <a:t>Mercerwood</a:t>
            </a:r>
            <a:r>
              <a:rPr lang="en-US" b="1" dirty="0" smtClean="0">
                <a:latin typeface="Times New Roman" pitchFamily="18" charset="0"/>
              </a:rPr>
              <a:t> Shore Club</a:t>
            </a:r>
          </a:p>
          <a:p>
            <a:pPr lvl="1" eaLnBrk="1" hangingPunct="1">
              <a:lnSpc>
                <a:spcPct val="80000"/>
              </a:lnSpc>
              <a:defRPr/>
            </a:pPr>
            <a:r>
              <a:rPr lang="en-US" b="1" dirty="0" smtClean="0">
                <a:latin typeface="Times New Roman" pitchFamily="18" charset="0"/>
              </a:rPr>
              <a:t>Past President, WISCA</a:t>
            </a:r>
          </a:p>
          <a:p>
            <a:pPr lvl="1" eaLnBrk="1" hangingPunct="1">
              <a:lnSpc>
                <a:spcPct val="80000"/>
              </a:lnSpc>
              <a:defRPr/>
            </a:pPr>
            <a:r>
              <a:rPr lang="en-US" b="1" dirty="0" smtClean="0">
                <a:latin typeface="Times New Roman" pitchFamily="18" charset="0"/>
              </a:rPr>
              <a:t>Zone 8 Rep, NISCA</a:t>
            </a:r>
          </a:p>
          <a:p>
            <a:pPr lvl="1" eaLnBrk="1" hangingPunct="1">
              <a:lnSpc>
                <a:spcPct val="80000"/>
              </a:lnSpc>
              <a:defRPr/>
            </a:pPr>
            <a:r>
              <a:rPr lang="en-US" b="1" dirty="0" smtClean="0">
                <a:latin typeface="Times New Roman" pitchFamily="18" charset="0"/>
              </a:rPr>
              <a:t>Over 16years experience with </a:t>
            </a:r>
            <a:r>
              <a:rPr lang="en-US" b="1" dirty="0" err="1" smtClean="0">
                <a:latin typeface="Times New Roman" pitchFamily="18" charset="0"/>
              </a:rPr>
              <a:t>HyTek</a:t>
            </a:r>
            <a:r>
              <a:rPr lang="en-US" b="1" dirty="0" smtClean="0">
                <a:latin typeface="Times New Roman" pitchFamily="18" charset="0"/>
              </a:rPr>
              <a:t> programs</a:t>
            </a:r>
          </a:p>
          <a:p>
            <a:pPr lvl="1" eaLnBrk="1" hangingPunct="1">
              <a:lnSpc>
                <a:spcPct val="80000"/>
              </a:lnSpc>
              <a:defRPr/>
            </a:pPr>
            <a:r>
              <a:rPr lang="en-US" b="1" dirty="0" smtClean="0">
                <a:latin typeface="Times New Roman" pitchFamily="18" charset="0"/>
              </a:rPr>
              <a:t>7 years as instructor for </a:t>
            </a:r>
            <a:r>
              <a:rPr lang="en-US" b="1" dirty="0" err="1" smtClean="0">
                <a:latin typeface="Times New Roman" pitchFamily="18" charset="0"/>
              </a:rPr>
              <a:t>Midlakes</a:t>
            </a:r>
            <a:endParaRPr lang="en-US" b="1" dirty="0" smtClean="0">
              <a:latin typeface="Times New Roman" pitchFamily="18" charset="0"/>
            </a:endParaRPr>
          </a:p>
          <a:p>
            <a:pPr lvl="1" eaLnBrk="1" hangingPunct="1">
              <a:lnSpc>
                <a:spcPct val="80000"/>
              </a:lnSpc>
              <a:buFont typeface="Wingdings" pitchFamily="2" charset="2"/>
              <a:buNone/>
              <a:defRPr/>
            </a:pPr>
            <a:endParaRPr lang="en-US" b="1" dirty="0" smtClean="0">
              <a:latin typeface="Times New Roman" pitchFamily="18" charset="0"/>
            </a:endParaRPr>
          </a:p>
          <a:p>
            <a:pPr eaLnBrk="1" hangingPunct="1">
              <a:lnSpc>
                <a:spcPct val="80000"/>
              </a:lnSpc>
              <a:defRPr/>
            </a:pPr>
            <a:r>
              <a:rPr lang="en-US" sz="3600" b="1" dirty="0" smtClean="0">
                <a:latin typeface="Times New Roman" pitchFamily="18" charset="0"/>
              </a:rPr>
              <a:t>Contact Information</a:t>
            </a:r>
          </a:p>
          <a:p>
            <a:pPr lvl="1" eaLnBrk="1" hangingPunct="1">
              <a:lnSpc>
                <a:spcPct val="80000"/>
              </a:lnSpc>
              <a:defRPr/>
            </a:pPr>
            <a:r>
              <a:rPr lang="en-US" b="1" dirty="0" smtClean="0">
                <a:latin typeface="Times New Roman" pitchFamily="18" charset="0"/>
              </a:rPr>
              <a:t>C: 425-495-5318   E: jefflowell@speakeasy.net</a:t>
            </a:r>
          </a:p>
          <a:p>
            <a:pPr lvl="1" eaLnBrk="1" hangingPunct="1">
              <a:lnSpc>
                <a:spcPct val="80000"/>
              </a:lnSpc>
              <a:buFont typeface="Wingdings" pitchFamily="2" charset="2"/>
              <a:buNone/>
              <a:defRPr/>
            </a:pPr>
            <a:r>
              <a:rPr lang="en-US" sz="2400" dirty="0" smtClean="0">
                <a:latin typeface="Times New Roman" pitchFamily="18" charset="0"/>
              </a:rPr>
              <a:t> </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p:cNvPicPr>
            <a:picLocks noChangeAspect="1" noChangeArrowheads="1"/>
          </p:cNvPicPr>
          <p:nvPr/>
        </p:nvPicPr>
        <p:blipFill>
          <a:blip r:embed="rId2"/>
          <a:srcRect/>
          <a:stretch>
            <a:fillRect/>
          </a:stretch>
        </p:blipFill>
        <p:spPr bwMode="auto">
          <a:xfrm>
            <a:off x="-304800" y="-228600"/>
            <a:ext cx="9753600" cy="73152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p:cNvPicPr>
            <a:picLocks noChangeAspect="1" noChangeArrowheads="1"/>
          </p:cNvPicPr>
          <p:nvPr/>
        </p:nvPicPr>
        <p:blipFill>
          <a:blip r:embed="rId2"/>
          <a:srcRect/>
          <a:stretch>
            <a:fillRect/>
          </a:stretch>
        </p:blipFill>
        <p:spPr bwMode="auto">
          <a:xfrm>
            <a:off x="-304800" y="-228600"/>
            <a:ext cx="9753600" cy="73152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3"/>
          <p:cNvSpPr>
            <a:spLocks noGrp="1" noChangeArrowheads="1"/>
          </p:cNvSpPr>
          <p:nvPr>
            <p:ph type="body" idx="1"/>
          </p:nvPr>
        </p:nvSpPr>
        <p:spPr>
          <a:xfrm>
            <a:off x="457200" y="838200"/>
            <a:ext cx="8686800" cy="5287963"/>
          </a:xfrm>
        </p:spPr>
        <p:txBody>
          <a:bodyPr/>
          <a:lstStyle/>
          <a:p>
            <a:pPr lvl="1" eaLnBrk="1" hangingPunct="1">
              <a:buFont typeface="Wingdings" pitchFamily="2" charset="2"/>
              <a:buNone/>
              <a:defRPr/>
            </a:pPr>
            <a:r>
              <a:rPr lang="en-US" b="1" dirty="0" smtClean="0">
                <a:latin typeface="Times New Roman" pitchFamily="18" charset="0"/>
              </a:rPr>
              <a:t>File/Purge/Remove Data Selectively</a:t>
            </a:r>
            <a:r>
              <a:rPr lang="en-US" dirty="0" smtClean="0">
                <a:latin typeface="Times New Roman" pitchFamily="18" charset="0"/>
              </a:rPr>
              <a:t> – </a:t>
            </a:r>
          </a:p>
          <a:p>
            <a:pPr lvl="1" eaLnBrk="1" hangingPunct="1">
              <a:defRPr/>
            </a:pPr>
            <a:r>
              <a:rPr lang="en-US" dirty="0" smtClean="0">
                <a:latin typeface="Times New Roman" pitchFamily="18" charset="0"/>
              </a:rPr>
              <a:t>Selective Purge. </a:t>
            </a:r>
          </a:p>
          <a:p>
            <a:pPr lvl="2" eaLnBrk="1" hangingPunct="1">
              <a:defRPr/>
            </a:pPr>
            <a:r>
              <a:rPr lang="en-US" sz="2800" dirty="0" smtClean="0">
                <a:latin typeface="Times New Roman" pitchFamily="18" charset="0"/>
              </a:rPr>
              <a:t>Check Teams, Athletes Entries/Results, Relays. </a:t>
            </a:r>
          </a:p>
          <a:p>
            <a:pPr lvl="2" eaLnBrk="1" hangingPunct="1">
              <a:defRPr/>
            </a:pPr>
            <a:r>
              <a:rPr lang="en-US" sz="2800" dirty="0" smtClean="0">
                <a:latin typeface="Times New Roman" pitchFamily="18" charset="0"/>
              </a:rPr>
              <a:t>Leave all other boxes unchecked. </a:t>
            </a:r>
          </a:p>
          <a:p>
            <a:pPr lvl="3" eaLnBrk="1" hangingPunct="1">
              <a:defRPr/>
            </a:pPr>
            <a:r>
              <a:rPr lang="en-US" sz="2400" dirty="0" smtClean="0">
                <a:latin typeface="Times New Roman" pitchFamily="18" charset="0"/>
              </a:rPr>
              <a:t>This is important if you are not saving each meet, or setting up a new meet each week.  </a:t>
            </a:r>
          </a:p>
          <a:p>
            <a:pPr lvl="3" eaLnBrk="1" hangingPunct="1">
              <a:defRPr/>
            </a:pPr>
            <a:r>
              <a:rPr lang="en-US" sz="2400" dirty="0" smtClean="0">
                <a:latin typeface="Times New Roman" pitchFamily="18" charset="0"/>
              </a:rPr>
              <a:t>It does not take long to set up a new meet each week in order to ensure the database has protection in case of error later.</a:t>
            </a:r>
          </a:p>
          <a:p>
            <a:pPr eaLnBrk="1" hangingPunct="1">
              <a:defRPr/>
            </a:pPr>
            <a:endParaRPr lang="en-US" sz="2800" dirty="0" smtClean="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p:cNvPicPr>
            <a:picLocks noChangeAspect="1" noChangeArrowheads="1"/>
          </p:cNvPicPr>
          <p:nvPr/>
        </p:nvPicPr>
        <p:blipFill>
          <a:blip r:embed="rId2"/>
          <a:srcRect/>
          <a:stretch>
            <a:fillRect/>
          </a:stretch>
        </p:blipFill>
        <p:spPr bwMode="auto">
          <a:xfrm>
            <a:off x="-304800" y="-228600"/>
            <a:ext cx="9753600" cy="73152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srcRect/>
          <a:stretch>
            <a:fillRect/>
          </a:stretch>
        </p:blipFill>
        <p:spPr bwMode="auto">
          <a:xfrm>
            <a:off x="-304800" y="-228600"/>
            <a:ext cx="9753600" cy="7315200"/>
          </a:xfrm>
          <a:prstGeom prst="rect">
            <a:avLst/>
          </a:prstGeom>
          <a:noFill/>
          <a:ln w="9525">
            <a:noFill/>
            <a:miter lim="800000"/>
            <a:headEnd/>
            <a:tailEnd/>
          </a:ln>
        </p:spPr>
      </p:pic>
      <p:sp>
        <p:nvSpPr>
          <p:cNvPr id="14339" name="Line 3"/>
          <p:cNvSpPr>
            <a:spLocks noChangeShapeType="1"/>
          </p:cNvSpPr>
          <p:nvPr/>
        </p:nvSpPr>
        <p:spPr bwMode="auto">
          <a:xfrm flipV="1">
            <a:off x="533400" y="2362200"/>
            <a:ext cx="1676400" cy="76200"/>
          </a:xfrm>
          <a:prstGeom prst="line">
            <a:avLst/>
          </a:prstGeom>
          <a:noFill/>
          <a:ln w="38100">
            <a:solidFill>
              <a:srgbClr val="FF0000"/>
            </a:solidFill>
            <a:round/>
            <a:headEnd/>
            <a:tailEnd type="triangle" w="med" len="med"/>
          </a:ln>
        </p:spPr>
        <p:txBody>
          <a:bodyPr/>
          <a:lstStyle/>
          <a:p>
            <a:endParaRPr lang="en-US"/>
          </a:p>
        </p:txBody>
      </p:sp>
      <p:sp>
        <p:nvSpPr>
          <p:cNvPr id="14340" name="Line 4"/>
          <p:cNvSpPr>
            <a:spLocks noChangeShapeType="1"/>
          </p:cNvSpPr>
          <p:nvPr/>
        </p:nvSpPr>
        <p:spPr bwMode="auto">
          <a:xfrm flipV="1">
            <a:off x="533400" y="2667000"/>
            <a:ext cx="1676400" cy="76200"/>
          </a:xfrm>
          <a:prstGeom prst="line">
            <a:avLst/>
          </a:prstGeom>
          <a:noFill/>
          <a:ln w="38100">
            <a:solidFill>
              <a:srgbClr val="FF0000"/>
            </a:solidFill>
            <a:round/>
            <a:headEnd/>
            <a:tailEnd type="triangle" w="med" len="med"/>
          </a:ln>
        </p:spPr>
        <p:txBody>
          <a:bodyPr/>
          <a:lstStyle/>
          <a:p>
            <a:endParaRPr lang="en-US"/>
          </a:p>
        </p:txBody>
      </p:sp>
      <p:sp>
        <p:nvSpPr>
          <p:cNvPr id="14341" name="Line 6"/>
          <p:cNvSpPr>
            <a:spLocks noChangeShapeType="1"/>
          </p:cNvSpPr>
          <p:nvPr/>
        </p:nvSpPr>
        <p:spPr bwMode="auto">
          <a:xfrm flipH="1" flipV="1">
            <a:off x="4114800" y="2362200"/>
            <a:ext cx="1828800" cy="152400"/>
          </a:xfrm>
          <a:prstGeom prst="line">
            <a:avLst/>
          </a:prstGeom>
          <a:noFill/>
          <a:ln w="38100">
            <a:solidFill>
              <a:srgbClr val="FF0000"/>
            </a:solidFill>
            <a:round/>
            <a:headEnd/>
            <a:tailEnd type="triangle" w="med" len="med"/>
          </a:ln>
        </p:spPr>
        <p:txBody>
          <a:bodyPr/>
          <a:lstStyle/>
          <a:p>
            <a:endParaRPr lang="en-US"/>
          </a:p>
        </p:txBody>
      </p:sp>
      <p:sp>
        <p:nvSpPr>
          <p:cNvPr id="14342" name="Line 7"/>
          <p:cNvSpPr>
            <a:spLocks noChangeShapeType="1"/>
          </p:cNvSpPr>
          <p:nvPr/>
        </p:nvSpPr>
        <p:spPr bwMode="auto">
          <a:xfrm flipH="1" flipV="1">
            <a:off x="3733800" y="2590800"/>
            <a:ext cx="1828800" cy="152400"/>
          </a:xfrm>
          <a:prstGeom prst="line">
            <a:avLst/>
          </a:prstGeom>
          <a:noFill/>
          <a:ln w="38100">
            <a:solidFill>
              <a:srgbClr val="FF0000"/>
            </a:solidFill>
            <a:round/>
            <a:headEnd/>
            <a:tailEnd type="triangle" w="med" len="med"/>
          </a:ln>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body" idx="1"/>
          </p:nvPr>
        </p:nvSpPr>
        <p:spPr>
          <a:xfrm>
            <a:off x="457200" y="1447800"/>
            <a:ext cx="8229600" cy="4678363"/>
          </a:xfrm>
        </p:spPr>
        <p:txBody>
          <a:bodyPr/>
          <a:lstStyle/>
          <a:p>
            <a:pPr lvl="1" eaLnBrk="1" hangingPunct="1">
              <a:lnSpc>
                <a:spcPct val="90000"/>
              </a:lnSpc>
              <a:defRPr/>
            </a:pPr>
            <a:r>
              <a:rPr lang="en-US" b="1" dirty="0" smtClean="0">
                <a:latin typeface="Times New Roman" pitchFamily="18" charset="0"/>
              </a:rPr>
              <a:t>Set-up/Meet Set-up</a:t>
            </a:r>
            <a:r>
              <a:rPr lang="en-US" dirty="0" smtClean="0">
                <a:latin typeface="Times New Roman" pitchFamily="18" charset="0"/>
              </a:rPr>
              <a:t> – </a:t>
            </a:r>
          </a:p>
          <a:p>
            <a:pPr lvl="2" eaLnBrk="1" hangingPunct="1">
              <a:lnSpc>
                <a:spcPct val="90000"/>
              </a:lnSpc>
              <a:defRPr/>
            </a:pPr>
            <a:r>
              <a:rPr lang="en-US" dirty="0" smtClean="0">
                <a:latin typeface="Times New Roman" pitchFamily="18" charset="0"/>
              </a:rPr>
              <a:t>Fill in the name (i.e. Team A vs. Team B) location and start date of the meet. </a:t>
            </a:r>
          </a:p>
          <a:p>
            <a:pPr lvl="2">
              <a:defRPr/>
            </a:pPr>
            <a:r>
              <a:rPr lang="en-US" dirty="0" smtClean="0"/>
              <a:t>Example: SS @ KGR A-Meet 6-15-07 </a:t>
            </a:r>
            <a:endParaRPr lang="en-US" dirty="0" smtClean="0">
              <a:latin typeface="Times New Roman" pitchFamily="18" charset="0"/>
            </a:endParaRPr>
          </a:p>
          <a:p>
            <a:pPr lvl="3" eaLnBrk="1" hangingPunct="1">
              <a:lnSpc>
                <a:spcPct val="90000"/>
              </a:lnSpc>
              <a:defRPr/>
            </a:pPr>
            <a:r>
              <a:rPr lang="en-US" dirty="0" smtClean="0">
                <a:latin typeface="Times New Roman" pitchFamily="18" charset="0"/>
              </a:rPr>
              <a:t>Remember to change to short course meters if the pool you will be swimming in is meters, as the sample is in yards. </a:t>
            </a:r>
          </a:p>
          <a:p>
            <a:pPr lvl="3" eaLnBrk="1" hangingPunct="1">
              <a:lnSpc>
                <a:spcPct val="90000"/>
              </a:lnSpc>
              <a:defRPr/>
            </a:pPr>
            <a:r>
              <a:rPr lang="en-US" dirty="0" smtClean="0">
                <a:latin typeface="Times New Roman" pitchFamily="18" charset="0"/>
              </a:rPr>
              <a:t>Sample indicates 6 lanes, but change to appropriate number to reflect the pool in which you will be swimming current meet (Either 4, 8, or 5). </a:t>
            </a:r>
            <a:endParaRPr lang="en-US" b="1" dirty="0" smtClean="0">
              <a:latin typeface="Times New Roman" pitchFamily="18" charset="0"/>
            </a:endParaRPr>
          </a:p>
          <a:p>
            <a:pPr lvl="1" eaLnBrk="1" hangingPunct="1">
              <a:lnSpc>
                <a:spcPct val="90000"/>
              </a:lnSpc>
              <a:defRPr/>
            </a:pPr>
            <a:r>
              <a:rPr lang="en-US" b="1" dirty="0" smtClean="0">
                <a:latin typeface="Times New Roman" pitchFamily="18" charset="0"/>
              </a:rPr>
              <a:t>Set-up/Athlete/Relay Preference</a:t>
            </a:r>
            <a:r>
              <a:rPr lang="en-US" dirty="0" smtClean="0">
                <a:latin typeface="Times New Roman" pitchFamily="18" charset="0"/>
              </a:rPr>
              <a:t> – </a:t>
            </a:r>
          </a:p>
          <a:p>
            <a:pPr lvl="2" eaLnBrk="1" hangingPunct="1">
              <a:lnSpc>
                <a:spcPct val="90000"/>
              </a:lnSpc>
              <a:defRPr/>
            </a:pPr>
            <a:r>
              <a:rPr lang="en-US" dirty="0" smtClean="0">
                <a:latin typeface="Times New Roman" pitchFamily="18" charset="0"/>
              </a:rPr>
              <a:t>Check - Enter Ages, Enter Birth Dates, Date for computing ages (06/15/2009), Warn if Times are out of Range.</a:t>
            </a:r>
            <a:endParaRPr lang="en-US" dirty="0" smtClean="0"/>
          </a:p>
        </p:txBody>
      </p:sp>
      <p:sp>
        <p:nvSpPr>
          <p:cNvPr id="19460" name="Rectangle 4"/>
          <p:cNvSpPr>
            <a:spLocks noGrp="1" noRot="1" noChangeArrowheads="1"/>
          </p:cNvSpPr>
          <p:nvPr>
            <p:ph type="title"/>
          </p:nvPr>
        </p:nvSpPr>
        <p:spPr/>
        <p:txBody>
          <a:bodyPr/>
          <a:lstStyle/>
          <a:p>
            <a:pPr eaLnBrk="1" hangingPunct="1">
              <a:defRPr/>
            </a:pPr>
            <a:r>
              <a:rPr lang="en-US" smtClean="0">
                <a:latin typeface="Times New Roman" pitchFamily="18" charset="0"/>
              </a:rPr>
              <a:t>II. Set-up</a:t>
            </a:r>
            <a:endParaRPr lang="en-US" b="0" smtClean="0">
              <a:latin typeface="Times New Roman" pitchFamily="18" charset="0"/>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srcRect/>
          <a:stretch>
            <a:fillRect/>
          </a:stretch>
        </p:blipFill>
        <p:spPr bwMode="auto">
          <a:xfrm>
            <a:off x="-304800" y="-228600"/>
            <a:ext cx="9753600" cy="7315200"/>
          </a:xfrm>
          <a:prstGeom prst="rect">
            <a:avLst/>
          </a:prstGeom>
          <a:noFill/>
          <a:ln w="9525">
            <a:noFill/>
            <a:miter lim="800000"/>
            <a:headEnd/>
            <a:tailEnd/>
          </a:ln>
        </p:spPr>
      </p:pic>
      <p:sp>
        <p:nvSpPr>
          <p:cNvPr id="16387" name="Line 3"/>
          <p:cNvSpPr>
            <a:spLocks noChangeShapeType="1"/>
          </p:cNvSpPr>
          <p:nvPr/>
        </p:nvSpPr>
        <p:spPr bwMode="auto">
          <a:xfrm flipV="1">
            <a:off x="609600" y="1524000"/>
            <a:ext cx="1828800" cy="76200"/>
          </a:xfrm>
          <a:prstGeom prst="line">
            <a:avLst/>
          </a:prstGeom>
          <a:noFill/>
          <a:ln w="38100">
            <a:solidFill>
              <a:srgbClr val="FF0000"/>
            </a:solidFill>
            <a:round/>
            <a:headEnd/>
            <a:tailEnd type="triangle" w="med" len="med"/>
          </a:ln>
        </p:spPr>
        <p:txBody>
          <a:bodyPr/>
          <a:lstStyle/>
          <a:p>
            <a:endParaRPr lang="en-US"/>
          </a:p>
        </p:txBody>
      </p:sp>
      <p:sp>
        <p:nvSpPr>
          <p:cNvPr id="16388" name="Line 4"/>
          <p:cNvSpPr>
            <a:spLocks noChangeShapeType="1"/>
          </p:cNvSpPr>
          <p:nvPr/>
        </p:nvSpPr>
        <p:spPr bwMode="auto">
          <a:xfrm flipV="1">
            <a:off x="304800" y="2286000"/>
            <a:ext cx="1981200" cy="76200"/>
          </a:xfrm>
          <a:prstGeom prst="line">
            <a:avLst/>
          </a:prstGeom>
          <a:noFill/>
          <a:ln w="38100">
            <a:solidFill>
              <a:srgbClr val="FF0000"/>
            </a:solidFill>
            <a:round/>
            <a:headEnd/>
            <a:tailEnd type="triangle" w="med" len="med"/>
          </a:ln>
        </p:spPr>
        <p:txBody>
          <a:bodyPr/>
          <a:lstStyle/>
          <a:p>
            <a:endParaRPr lang="en-US"/>
          </a:p>
        </p:txBody>
      </p:sp>
      <p:sp>
        <p:nvSpPr>
          <p:cNvPr id="16389" name="Line 5"/>
          <p:cNvSpPr>
            <a:spLocks noChangeShapeType="1"/>
          </p:cNvSpPr>
          <p:nvPr/>
        </p:nvSpPr>
        <p:spPr bwMode="auto">
          <a:xfrm flipH="1" flipV="1">
            <a:off x="6781800" y="5105400"/>
            <a:ext cx="2133600" cy="609600"/>
          </a:xfrm>
          <a:prstGeom prst="line">
            <a:avLst/>
          </a:prstGeom>
          <a:noFill/>
          <a:ln w="38100">
            <a:solidFill>
              <a:srgbClr val="FF0000"/>
            </a:solidFill>
            <a:round/>
            <a:headEnd/>
            <a:tailEnd type="triangle" w="med" len="med"/>
          </a:ln>
        </p:spPr>
        <p:txBody>
          <a:bodyPr/>
          <a:lstStyle/>
          <a:p>
            <a:endParaRPr lang="en-US"/>
          </a:p>
        </p:txBody>
      </p:sp>
      <p:sp>
        <p:nvSpPr>
          <p:cNvPr id="16390" name="Oval 6"/>
          <p:cNvSpPr>
            <a:spLocks noChangeArrowheads="1"/>
          </p:cNvSpPr>
          <p:nvPr/>
        </p:nvSpPr>
        <p:spPr bwMode="auto">
          <a:xfrm>
            <a:off x="5715000" y="4191000"/>
            <a:ext cx="1066800" cy="1524000"/>
          </a:xfrm>
          <a:prstGeom prst="ellipse">
            <a:avLst/>
          </a:prstGeom>
          <a:noFill/>
          <a:ln w="38100">
            <a:solidFill>
              <a:srgbClr val="FF0000"/>
            </a:solidFill>
            <a:round/>
            <a:headEnd/>
            <a:tailEnd/>
          </a:ln>
        </p:spPr>
        <p:txBody>
          <a:bodyPr wrap="none" anchor="ctr"/>
          <a:lstStyle/>
          <a:p>
            <a:endParaRPr lang="en-US"/>
          </a:p>
        </p:txBody>
      </p:sp>
      <p:sp>
        <p:nvSpPr>
          <p:cNvPr id="16391" name="Oval 7"/>
          <p:cNvSpPr>
            <a:spLocks noChangeArrowheads="1"/>
          </p:cNvSpPr>
          <p:nvPr/>
        </p:nvSpPr>
        <p:spPr bwMode="auto">
          <a:xfrm>
            <a:off x="2209800" y="1143000"/>
            <a:ext cx="2514600" cy="1828800"/>
          </a:xfrm>
          <a:prstGeom prst="ellipse">
            <a:avLst/>
          </a:prstGeom>
          <a:noFill/>
          <a:ln w="38100">
            <a:solidFill>
              <a:srgbClr val="FF0000"/>
            </a:solidFill>
            <a:round/>
            <a:headEnd/>
            <a:tailEnd/>
          </a:ln>
        </p:spPr>
        <p:txBody>
          <a:bodyPr wrap="none" anchor="ct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srcRect/>
          <a:stretch>
            <a:fillRect/>
          </a:stretch>
        </p:blipFill>
        <p:spPr bwMode="auto">
          <a:xfrm>
            <a:off x="-304800" y="-228600"/>
            <a:ext cx="9753600" cy="73152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noGrp="1" noChangeArrowheads="1"/>
          </p:cNvSpPr>
          <p:nvPr>
            <p:ph type="body" idx="1"/>
          </p:nvPr>
        </p:nvSpPr>
        <p:spPr>
          <a:xfrm>
            <a:off x="457200" y="533400"/>
            <a:ext cx="8229600" cy="5592763"/>
          </a:xfrm>
        </p:spPr>
        <p:txBody>
          <a:bodyPr/>
          <a:lstStyle/>
          <a:p>
            <a:pPr lvl="1" eaLnBrk="1" hangingPunct="1">
              <a:lnSpc>
                <a:spcPct val="90000"/>
              </a:lnSpc>
              <a:defRPr/>
            </a:pPr>
            <a:r>
              <a:rPr lang="en-US" b="1" dirty="0" smtClean="0">
                <a:latin typeface="Times New Roman" pitchFamily="18" charset="0"/>
              </a:rPr>
              <a:t>Teams/Add Teams</a:t>
            </a:r>
            <a:r>
              <a:rPr lang="en-US" dirty="0" smtClean="0">
                <a:latin typeface="Times New Roman" pitchFamily="18" charset="0"/>
              </a:rPr>
              <a:t> – </a:t>
            </a:r>
          </a:p>
          <a:p>
            <a:pPr marL="1371600" lvl="2" indent="-457200" eaLnBrk="1" hangingPunct="1">
              <a:lnSpc>
                <a:spcPct val="90000"/>
              </a:lnSpc>
              <a:buFont typeface="+mj-lt"/>
              <a:buAutoNum type="arabicPeriod"/>
              <a:defRPr/>
            </a:pPr>
            <a:r>
              <a:rPr lang="en-US" dirty="0" smtClean="0">
                <a:latin typeface="Times New Roman" pitchFamily="18" charset="0"/>
              </a:rPr>
              <a:t>You will not need to do this if you import the two teams’ meet entries first as this information will be included with the entries</a:t>
            </a:r>
          </a:p>
          <a:p>
            <a:pPr marL="1371600" lvl="2" indent="-457200" eaLnBrk="1" hangingPunct="1">
              <a:lnSpc>
                <a:spcPct val="90000"/>
              </a:lnSpc>
              <a:buFont typeface="+mj-lt"/>
              <a:buAutoNum type="arabicPeriod"/>
              <a:defRPr/>
            </a:pPr>
            <a:r>
              <a:rPr lang="en-US" dirty="0" smtClean="0">
                <a:latin typeface="Times New Roman" pitchFamily="18" charset="0"/>
              </a:rPr>
              <a:t>Fill in team names and abbreviations of the two teams involved in the dual meet. </a:t>
            </a:r>
          </a:p>
          <a:p>
            <a:pPr marL="1371600" lvl="2" indent="-457200" eaLnBrk="1" hangingPunct="1">
              <a:lnSpc>
                <a:spcPct val="90000"/>
              </a:lnSpc>
              <a:buFont typeface="+mj-lt"/>
              <a:buAutoNum type="arabicPeriod"/>
              <a:defRPr/>
            </a:pPr>
            <a:r>
              <a:rPr lang="en-US" dirty="0" smtClean="0">
                <a:latin typeface="Times New Roman" pitchFamily="18" charset="0"/>
              </a:rPr>
              <a:t>Delete unattached team.  </a:t>
            </a:r>
          </a:p>
          <a:p>
            <a:pPr marL="1371600" lvl="2" indent="-457200" eaLnBrk="1" hangingPunct="1">
              <a:lnSpc>
                <a:spcPct val="90000"/>
              </a:lnSpc>
              <a:buFont typeface="+mj-lt"/>
              <a:buAutoNum type="arabicPeriod"/>
              <a:defRPr/>
            </a:pPr>
            <a:r>
              <a:rPr lang="en-US" dirty="0" smtClean="0">
                <a:latin typeface="Times New Roman" pitchFamily="18" charset="0"/>
              </a:rPr>
              <a:t>If you input a team name that does not match the one when you import the entries you will add a team to the meet and not overwrite the name already in the data base.  </a:t>
            </a:r>
          </a:p>
          <a:p>
            <a:pPr marL="1371600" lvl="2" indent="-457200" eaLnBrk="1" hangingPunct="1">
              <a:lnSpc>
                <a:spcPct val="90000"/>
              </a:lnSpc>
              <a:buFont typeface="+mj-lt"/>
              <a:buAutoNum type="arabicPeriod"/>
              <a:defRPr/>
            </a:pPr>
            <a:r>
              <a:rPr lang="en-US" dirty="0" smtClean="0">
                <a:latin typeface="Times New Roman" pitchFamily="18" charset="0"/>
              </a:rPr>
              <a:t>If this happens, delete the name that you put in and not the one from the import.  If you are unsure, just delete both and re-import the entries.</a:t>
            </a:r>
          </a:p>
          <a:p>
            <a:pPr eaLnBrk="1" hangingPunct="1">
              <a:lnSpc>
                <a:spcPct val="90000"/>
              </a:lnSpc>
              <a:defRPr/>
            </a:pPr>
            <a:endParaRPr lang="en-US" dirty="0" smtClean="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srcRect/>
          <a:stretch>
            <a:fillRect/>
          </a:stretch>
        </p:blipFill>
        <p:spPr bwMode="auto">
          <a:xfrm>
            <a:off x="-304800" y="-228600"/>
            <a:ext cx="9753600" cy="73152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457200" y="274638"/>
            <a:ext cx="8229600" cy="868362"/>
          </a:xfrm>
        </p:spPr>
        <p:txBody>
          <a:bodyPr/>
          <a:lstStyle/>
          <a:p>
            <a:pPr eaLnBrk="1" hangingPunct="1"/>
            <a:r>
              <a:rPr lang="en-US" sz="3600" dirty="0" err="1" smtClean="0">
                <a:solidFill>
                  <a:schemeClr val="tx1"/>
                </a:solidFill>
                <a:latin typeface="Times New Roman" pitchFamily="18" charset="0"/>
              </a:rPr>
              <a:t>Midlakes</a:t>
            </a:r>
            <a:r>
              <a:rPr lang="en-US" sz="3600" dirty="0" smtClean="0">
                <a:solidFill>
                  <a:schemeClr val="tx1"/>
                </a:solidFill>
                <a:latin typeface="Times New Roman" pitchFamily="18" charset="0"/>
              </a:rPr>
              <a:t> </a:t>
            </a:r>
            <a:r>
              <a:rPr lang="en-US" sz="3600" dirty="0" err="1" smtClean="0">
                <a:solidFill>
                  <a:schemeClr val="tx1"/>
                </a:solidFill>
                <a:latin typeface="Times New Roman" pitchFamily="18" charset="0"/>
              </a:rPr>
              <a:t>Hy-Tek</a:t>
            </a:r>
            <a:r>
              <a:rPr lang="en-US" sz="3600" dirty="0" smtClean="0">
                <a:solidFill>
                  <a:schemeClr val="tx1"/>
                </a:solidFill>
                <a:latin typeface="Times New Roman" pitchFamily="18" charset="0"/>
              </a:rPr>
              <a:t> Clinic 2010</a:t>
            </a:r>
          </a:p>
        </p:txBody>
      </p:sp>
      <p:sp>
        <p:nvSpPr>
          <p:cNvPr id="2051" name="Rectangle 3"/>
          <p:cNvSpPr>
            <a:spLocks noGrp="1" noChangeArrowheads="1"/>
          </p:cNvSpPr>
          <p:nvPr>
            <p:ph type="body" idx="1"/>
          </p:nvPr>
        </p:nvSpPr>
        <p:spPr>
          <a:xfrm>
            <a:off x="228600" y="1371600"/>
            <a:ext cx="8686800" cy="5029200"/>
          </a:xfrm>
        </p:spPr>
        <p:txBody>
          <a:bodyPr/>
          <a:lstStyle/>
          <a:p>
            <a:pPr eaLnBrk="1" hangingPunct="1"/>
            <a:r>
              <a:rPr lang="en-US" b="1" dirty="0" smtClean="0">
                <a:latin typeface="Times New Roman" pitchFamily="18" charset="0"/>
              </a:rPr>
              <a:t>Eric Bartleson, </a:t>
            </a:r>
            <a:r>
              <a:rPr lang="en-US" sz="2400" b="1" dirty="0" smtClean="0">
                <a:latin typeface="Times New Roman" pitchFamily="18" charset="0"/>
              </a:rPr>
              <a:t>General Manager, NHSTC</a:t>
            </a:r>
            <a:endParaRPr lang="en-US" b="1" dirty="0" smtClean="0">
              <a:latin typeface="Times New Roman" pitchFamily="18" charset="0"/>
            </a:endParaRPr>
          </a:p>
          <a:p>
            <a:pPr lvl="1" eaLnBrk="1" hangingPunct="1">
              <a:lnSpc>
                <a:spcPct val="80000"/>
              </a:lnSpc>
              <a:defRPr/>
            </a:pPr>
            <a:r>
              <a:rPr lang="en-US" b="1" dirty="0" smtClean="0">
                <a:latin typeface="Times New Roman" pitchFamily="18" charset="0"/>
              </a:rPr>
              <a:t>Coaching Experience:</a:t>
            </a:r>
          </a:p>
          <a:p>
            <a:pPr lvl="2" eaLnBrk="1" hangingPunct="1">
              <a:lnSpc>
                <a:spcPct val="80000"/>
              </a:lnSpc>
              <a:defRPr/>
            </a:pPr>
            <a:r>
              <a:rPr lang="en-US" b="1" dirty="0" smtClean="0">
                <a:latin typeface="Times New Roman" pitchFamily="18" charset="0"/>
              </a:rPr>
              <a:t>Newport HS</a:t>
            </a:r>
          </a:p>
          <a:p>
            <a:pPr lvl="2" eaLnBrk="1" hangingPunct="1">
              <a:lnSpc>
                <a:spcPct val="80000"/>
              </a:lnSpc>
              <a:defRPr/>
            </a:pPr>
            <a:r>
              <a:rPr lang="en-US" b="1" dirty="0" smtClean="0">
                <a:latin typeface="Times New Roman" pitchFamily="18" charset="0"/>
              </a:rPr>
              <a:t>Newport Hills Swim and Tennis Club</a:t>
            </a:r>
          </a:p>
          <a:p>
            <a:pPr lvl="1" eaLnBrk="1" hangingPunct="1">
              <a:lnSpc>
                <a:spcPct val="80000"/>
              </a:lnSpc>
              <a:defRPr/>
            </a:pPr>
            <a:r>
              <a:rPr lang="en-US" b="1" dirty="0" smtClean="0">
                <a:latin typeface="Times New Roman" pitchFamily="18" charset="0"/>
              </a:rPr>
              <a:t>Treasurer, WISCA</a:t>
            </a:r>
          </a:p>
          <a:p>
            <a:pPr lvl="1" eaLnBrk="1" hangingPunct="1">
              <a:lnSpc>
                <a:spcPct val="80000"/>
              </a:lnSpc>
              <a:defRPr/>
            </a:pPr>
            <a:r>
              <a:rPr lang="en-US" b="1" dirty="0" smtClean="0">
                <a:latin typeface="Times New Roman" pitchFamily="18" charset="0"/>
              </a:rPr>
              <a:t>Over 16years experience with </a:t>
            </a:r>
            <a:r>
              <a:rPr lang="en-US" b="1" dirty="0" err="1" smtClean="0">
                <a:latin typeface="Times New Roman" pitchFamily="18" charset="0"/>
              </a:rPr>
              <a:t>HyTek</a:t>
            </a:r>
            <a:r>
              <a:rPr lang="en-US" b="1" dirty="0" smtClean="0">
                <a:latin typeface="Times New Roman" pitchFamily="18" charset="0"/>
              </a:rPr>
              <a:t> programs</a:t>
            </a:r>
          </a:p>
          <a:p>
            <a:pPr lvl="1" eaLnBrk="1" hangingPunct="1">
              <a:lnSpc>
                <a:spcPct val="80000"/>
              </a:lnSpc>
              <a:defRPr/>
            </a:pPr>
            <a:r>
              <a:rPr lang="en-US" b="1" dirty="0" smtClean="0">
                <a:latin typeface="Times New Roman" pitchFamily="18" charset="0"/>
              </a:rPr>
              <a:t>7 years as instructor for </a:t>
            </a:r>
            <a:r>
              <a:rPr lang="en-US" b="1" dirty="0" err="1" smtClean="0">
                <a:latin typeface="Times New Roman" pitchFamily="18" charset="0"/>
              </a:rPr>
              <a:t>Midlakes</a:t>
            </a:r>
            <a:endParaRPr lang="en-US" b="1" dirty="0" smtClean="0">
              <a:latin typeface="Times New Roman" pitchFamily="18" charset="0"/>
            </a:endParaRPr>
          </a:p>
          <a:p>
            <a:pPr eaLnBrk="1" hangingPunct="1"/>
            <a:r>
              <a:rPr lang="en-US" b="1" dirty="0" smtClean="0">
                <a:latin typeface="Times New Roman" pitchFamily="18" charset="0"/>
              </a:rPr>
              <a:t>Contact Information</a:t>
            </a:r>
          </a:p>
          <a:p>
            <a:pPr lvl="1" eaLnBrk="1" hangingPunct="1"/>
            <a:r>
              <a:rPr lang="en-US" b="1" dirty="0" smtClean="0">
                <a:latin typeface="Times New Roman" pitchFamily="18" charset="0"/>
              </a:rPr>
              <a:t>Work: 425-746-9510</a:t>
            </a:r>
          </a:p>
          <a:p>
            <a:pPr lvl="1" eaLnBrk="1" hangingPunct="1"/>
            <a:r>
              <a:rPr lang="en-US" b="1" dirty="0" smtClean="0">
                <a:latin typeface="Times New Roman" pitchFamily="18" charset="0"/>
              </a:rPr>
              <a:t>Eric@nhstc.com</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381000"/>
            <a:ext cx="8229600" cy="5745163"/>
          </a:xfrm>
        </p:spPr>
        <p:txBody>
          <a:bodyPr/>
          <a:lstStyle/>
          <a:p>
            <a:pPr lvl="1" eaLnBrk="1" hangingPunct="1">
              <a:defRPr/>
            </a:pPr>
            <a:r>
              <a:rPr lang="en-US" b="1" smtClean="0">
                <a:latin typeface="Times New Roman" pitchFamily="18" charset="0"/>
              </a:rPr>
              <a:t>Set-up/Seeding Preferences</a:t>
            </a:r>
            <a:r>
              <a:rPr lang="en-US" smtClean="0">
                <a:latin typeface="Times New Roman" pitchFamily="18" charset="0"/>
              </a:rPr>
              <a:t> – </a:t>
            </a:r>
          </a:p>
          <a:p>
            <a:pPr lvl="1" eaLnBrk="1" hangingPunct="1">
              <a:defRPr/>
            </a:pPr>
            <a:r>
              <a:rPr lang="en-US" smtClean="0">
                <a:latin typeface="Times New Roman" pitchFamily="18" charset="0"/>
              </a:rPr>
              <a:t>Do this setup after you have imported the two teams entries.  </a:t>
            </a:r>
          </a:p>
          <a:p>
            <a:pPr lvl="2" eaLnBrk="1" hangingPunct="1">
              <a:defRPr/>
            </a:pPr>
            <a:r>
              <a:rPr lang="en-US" smtClean="0">
                <a:latin typeface="Times New Roman" pitchFamily="18" charset="0"/>
              </a:rPr>
              <a:t>Go to dual meets and place teams into lanes.  </a:t>
            </a:r>
          </a:p>
          <a:p>
            <a:pPr lvl="2" eaLnBrk="1" hangingPunct="1">
              <a:defRPr/>
            </a:pPr>
            <a:r>
              <a:rPr lang="en-US" smtClean="0">
                <a:latin typeface="Times New Roman" pitchFamily="18" charset="0"/>
              </a:rPr>
              <a:t>Check boxes: strict assignment all heats and use lane assignments above.  </a:t>
            </a:r>
          </a:p>
          <a:p>
            <a:pPr lvl="2" eaLnBrk="1" hangingPunct="1">
              <a:defRPr/>
            </a:pPr>
            <a:r>
              <a:rPr lang="en-US" smtClean="0">
                <a:latin typeface="Times New Roman" pitchFamily="18" charset="0"/>
              </a:rPr>
              <a:t>You can go back and manually change the seeding from the seeding/preview event </a:t>
            </a:r>
          </a:p>
          <a:p>
            <a:pPr lvl="2" eaLnBrk="1" hangingPunct="1">
              <a:defRPr/>
            </a:pPr>
            <a:r>
              <a:rPr lang="en-US" b="1" smtClean="0">
                <a:latin typeface="Times New Roman" pitchFamily="18" charset="0"/>
              </a:rPr>
              <a:t>Note: Home - ODD - Away EVEN for scoring heat.  </a:t>
            </a:r>
          </a:p>
          <a:p>
            <a:pPr lvl="3" eaLnBrk="1" hangingPunct="1">
              <a:defRPr/>
            </a:pPr>
            <a:r>
              <a:rPr lang="en-US" b="1" smtClean="0">
                <a:latin typeface="Times New Roman" pitchFamily="18" charset="0"/>
              </a:rPr>
              <a:t>For exhibition heats teams can choose to combine teams like the scoring heat or single team for each heat.  Coaches must communicate with each other on what they want.  </a:t>
            </a:r>
          </a:p>
          <a:p>
            <a:pPr eaLnBrk="1" hangingPunct="1">
              <a:defRPr/>
            </a:pPr>
            <a:endParaRPr lang="en-US" smtClean="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srcRect/>
          <a:stretch>
            <a:fillRect/>
          </a:stretch>
        </p:blipFill>
        <p:spPr bwMode="auto">
          <a:xfrm>
            <a:off x="-304800" y="-228600"/>
            <a:ext cx="9753600" cy="7315200"/>
          </a:xfrm>
          <a:prstGeom prst="rect">
            <a:avLst/>
          </a:prstGeom>
          <a:noFill/>
          <a:ln w="9525">
            <a:noFill/>
            <a:miter lim="800000"/>
            <a:headEnd/>
            <a:tailEnd/>
          </a:ln>
        </p:spPr>
      </p:pic>
      <p:sp>
        <p:nvSpPr>
          <p:cNvPr id="21507" name="Line 3"/>
          <p:cNvSpPr>
            <a:spLocks noChangeShapeType="1"/>
          </p:cNvSpPr>
          <p:nvPr/>
        </p:nvSpPr>
        <p:spPr bwMode="auto">
          <a:xfrm flipV="1">
            <a:off x="533400" y="3276600"/>
            <a:ext cx="1905000" cy="304800"/>
          </a:xfrm>
          <a:prstGeom prst="line">
            <a:avLst/>
          </a:prstGeom>
          <a:noFill/>
          <a:ln w="38100">
            <a:solidFill>
              <a:srgbClr val="FF0000"/>
            </a:solidFill>
            <a:round/>
            <a:headEnd/>
            <a:tailEnd type="triangle" w="med" len="med"/>
          </a:ln>
        </p:spPr>
        <p:txBody>
          <a:bodyPr/>
          <a:lstStyle/>
          <a:p>
            <a:endParaRPr lang="en-US"/>
          </a:p>
        </p:txBody>
      </p:sp>
      <p:sp>
        <p:nvSpPr>
          <p:cNvPr id="21508" name="Line 4"/>
          <p:cNvSpPr>
            <a:spLocks noChangeShapeType="1"/>
          </p:cNvSpPr>
          <p:nvPr/>
        </p:nvSpPr>
        <p:spPr bwMode="auto">
          <a:xfrm flipH="1" flipV="1">
            <a:off x="7010400" y="2057400"/>
            <a:ext cx="2133600" cy="381000"/>
          </a:xfrm>
          <a:prstGeom prst="line">
            <a:avLst/>
          </a:prstGeom>
          <a:noFill/>
          <a:ln w="38100">
            <a:solidFill>
              <a:srgbClr val="FF0000"/>
            </a:solidFill>
            <a:round/>
            <a:headEnd/>
            <a:tailEnd type="triangle" w="med" len="med"/>
          </a:ln>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p:cNvSpPr>
            <a:spLocks noGrp="1" noChangeArrowheads="1"/>
          </p:cNvSpPr>
          <p:nvPr>
            <p:ph type="body" idx="1"/>
          </p:nvPr>
        </p:nvSpPr>
        <p:spPr>
          <a:xfrm>
            <a:off x="457200" y="609600"/>
            <a:ext cx="8229600" cy="5516563"/>
          </a:xfrm>
        </p:spPr>
        <p:txBody>
          <a:bodyPr/>
          <a:lstStyle/>
          <a:p>
            <a:pPr lvl="1" eaLnBrk="1" hangingPunct="1">
              <a:defRPr/>
            </a:pPr>
            <a:r>
              <a:rPr lang="en-US" b="1" smtClean="0">
                <a:latin typeface="Times New Roman" pitchFamily="18" charset="0"/>
              </a:rPr>
              <a:t>Set-up/Set-up/Report Preferences</a:t>
            </a:r>
            <a:r>
              <a:rPr lang="en-US" smtClean="0">
                <a:latin typeface="Times New Roman" pitchFamily="18" charset="0"/>
              </a:rPr>
              <a:t> </a:t>
            </a:r>
          </a:p>
          <a:p>
            <a:pPr lvl="2" eaLnBrk="1" hangingPunct="1">
              <a:defRPr/>
            </a:pPr>
            <a:r>
              <a:rPr lang="en-US" smtClean="0">
                <a:latin typeface="Times New Roman" pitchFamily="18" charset="0"/>
              </a:rPr>
              <a:t>List printers used, number of copies desired</a:t>
            </a:r>
            <a:endParaRPr lang="en-US" b="1" smtClean="0">
              <a:latin typeface="Times New Roman" pitchFamily="18" charset="0"/>
            </a:endParaRPr>
          </a:p>
          <a:p>
            <a:pPr lvl="1" eaLnBrk="1" hangingPunct="1">
              <a:defRPr/>
            </a:pPr>
            <a:r>
              <a:rPr lang="en-US" b="1" smtClean="0">
                <a:latin typeface="Times New Roman" pitchFamily="18" charset="0"/>
              </a:rPr>
              <a:t>Set-up/Entry/Scoring Preferences</a:t>
            </a:r>
            <a:r>
              <a:rPr lang="en-US" smtClean="0">
                <a:latin typeface="Times New Roman" pitchFamily="18" charset="0"/>
              </a:rPr>
              <a:t> - Set number of award labels desired. </a:t>
            </a:r>
          </a:p>
          <a:p>
            <a:pPr lvl="3" eaLnBrk="1" hangingPunct="1">
              <a:defRPr/>
            </a:pPr>
            <a:r>
              <a:rPr lang="en-US" smtClean="0">
                <a:latin typeface="Times New Roman" pitchFamily="18" charset="0"/>
              </a:rPr>
              <a:t>Maximum scorers for relays and individuals - 2</a:t>
            </a:r>
          </a:p>
          <a:p>
            <a:pPr lvl="3" eaLnBrk="1" hangingPunct="1">
              <a:defRPr/>
            </a:pPr>
            <a:r>
              <a:rPr lang="en-US" smtClean="0">
                <a:latin typeface="Times New Roman" pitchFamily="18" charset="0"/>
              </a:rPr>
              <a:t>Maximum entries per athlete including relays - 4</a:t>
            </a:r>
          </a:p>
          <a:p>
            <a:pPr lvl="3" eaLnBrk="1" hangingPunct="1">
              <a:defRPr/>
            </a:pPr>
            <a:r>
              <a:rPr lang="en-US" smtClean="0">
                <a:latin typeface="Times New Roman" pitchFamily="18" charset="0"/>
              </a:rPr>
              <a:t>Maximum individual entries per athlete - 3</a:t>
            </a:r>
          </a:p>
          <a:p>
            <a:pPr lvl="3" eaLnBrk="1" hangingPunct="1">
              <a:defRPr/>
            </a:pPr>
            <a:r>
              <a:rPr lang="en-US" smtClean="0">
                <a:latin typeface="Times New Roman" pitchFamily="18" charset="0"/>
              </a:rPr>
              <a:t>Maximum relay entries per athlete - 2</a:t>
            </a:r>
            <a:endParaRPr lang="en-US" b="1" smtClean="0">
              <a:latin typeface="Times New Roman" pitchFamily="18" charset="0"/>
            </a:endParaRPr>
          </a:p>
          <a:p>
            <a:pPr lvl="1" eaLnBrk="1" hangingPunct="1">
              <a:defRPr/>
            </a:pPr>
            <a:r>
              <a:rPr lang="en-US" b="1" smtClean="0">
                <a:latin typeface="Times New Roman" pitchFamily="18" charset="0"/>
              </a:rPr>
              <a:t>Set-up/Scoring Set-up</a:t>
            </a:r>
            <a:r>
              <a:rPr lang="en-US" smtClean="0">
                <a:latin typeface="Times New Roman" pitchFamily="18" charset="0"/>
              </a:rPr>
              <a:t> </a:t>
            </a:r>
          </a:p>
          <a:p>
            <a:pPr lvl="2" eaLnBrk="1" hangingPunct="1">
              <a:defRPr/>
            </a:pPr>
            <a:r>
              <a:rPr lang="en-US" smtClean="0">
                <a:latin typeface="Times New Roman" pitchFamily="18" charset="0"/>
              </a:rPr>
              <a:t>Individual Points </a:t>
            </a:r>
          </a:p>
          <a:p>
            <a:pPr lvl="3" eaLnBrk="1" hangingPunct="1">
              <a:defRPr/>
            </a:pPr>
            <a:r>
              <a:rPr lang="en-US" smtClean="0">
                <a:latin typeface="Times New Roman" pitchFamily="18" charset="0"/>
              </a:rPr>
              <a:t>5,3,1 </a:t>
            </a:r>
          </a:p>
          <a:p>
            <a:pPr lvl="2" eaLnBrk="1" hangingPunct="1">
              <a:defRPr/>
            </a:pPr>
            <a:r>
              <a:rPr lang="en-US" smtClean="0">
                <a:latin typeface="Times New Roman" pitchFamily="18" charset="0"/>
              </a:rPr>
              <a:t>Relay Points </a:t>
            </a:r>
          </a:p>
          <a:p>
            <a:pPr lvl="3" eaLnBrk="1" hangingPunct="1">
              <a:defRPr/>
            </a:pPr>
            <a:r>
              <a:rPr lang="en-US" smtClean="0">
                <a:latin typeface="Times New Roman" pitchFamily="18" charset="0"/>
              </a:rPr>
              <a:t>8,4,2</a:t>
            </a:r>
            <a:endParaRPr lang="en-US" smtClean="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spect="1" noChangeArrowheads="1"/>
          </p:cNvPicPr>
          <p:nvPr/>
        </p:nvPicPr>
        <p:blipFill>
          <a:blip r:embed="rId2"/>
          <a:srcRect/>
          <a:stretch>
            <a:fillRect/>
          </a:stretch>
        </p:blipFill>
        <p:spPr bwMode="auto">
          <a:xfrm>
            <a:off x="-304800" y="-228600"/>
            <a:ext cx="9753600" cy="7315200"/>
          </a:xfrm>
          <a:prstGeom prst="rect">
            <a:avLst/>
          </a:prstGeom>
          <a:noFill/>
          <a:ln w="9525">
            <a:noFill/>
            <a:miter lim="800000"/>
            <a:headEnd/>
            <a:tailEnd/>
          </a:ln>
        </p:spPr>
      </p:pic>
      <p:sp>
        <p:nvSpPr>
          <p:cNvPr id="23555" name="Line 4"/>
          <p:cNvSpPr>
            <a:spLocks noChangeShapeType="1"/>
          </p:cNvSpPr>
          <p:nvPr/>
        </p:nvSpPr>
        <p:spPr bwMode="auto">
          <a:xfrm flipH="1" flipV="1">
            <a:off x="6553200" y="3733800"/>
            <a:ext cx="228600" cy="2057400"/>
          </a:xfrm>
          <a:prstGeom prst="line">
            <a:avLst/>
          </a:prstGeom>
          <a:noFill/>
          <a:ln w="38100">
            <a:solidFill>
              <a:srgbClr val="FF0000"/>
            </a:solidFill>
            <a:round/>
            <a:headEnd/>
            <a:tailEnd type="triangle" w="med" len="med"/>
          </a:ln>
        </p:spPr>
        <p:txBody>
          <a:bodyPr/>
          <a:lstStyle/>
          <a:p>
            <a:endParaRPr lang="en-US"/>
          </a:p>
        </p:txBody>
      </p:sp>
      <p:sp>
        <p:nvSpPr>
          <p:cNvPr id="23556" name="Oval 5"/>
          <p:cNvSpPr>
            <a:spLocks noChangeArrowheads="1"/>
          </p:cNvSpPr>
          <p:nvPr/>
        </p:nvSpPr>
        <p:spPr bwMode="auto">
          <a:xfrm>
            <a:off x="2971800" y="2362200"/>
            <a:ext cx="5181600" cy="1447800"/>
          </a:xfrm>
          <a:prstGeom prst="ellipse">
            <a:avLst/>
          </a:prstGeom>
          <a:noFill/>
          <a:ln w="38100">
            <a:solidFill>
              <a:srgbClr val="FF0000"/>
            </a:solidFill>
            <a:round/>
            <a:headEnd/>
            <a:tailEnd/>
          </a:ln>
        </p:spPr>
        <p:txBody>
          <a:bodyPr wrap="none" anchor="ct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srcRect/>
          <a:stretch>
            <a:fillRect/>
          </a:stretch>
        </p:blipFill>
        <p:spPr bwMode="auto">
          <a:xfrm>
            <a:off x="-304800" y="-228600"/>
            <a:ext cx="9753600" cy="7315200"/>
          </a:xfrm>
          <a:prstGeom prst="rect">
            <a:avLst/>
          </a:prstGeom>
          <a:noFill/>
          <a:ln w="9525">
            <a:noFill/>
            <a:miter lim="800000"/>
            <a:headEnd/>
            <a:tailEnd/>
          </a:ln>
        </p:spPr>
      </p:pic>
      <p:sp>
        <p:nvSpPr>
          <p:cNvPr id="24579" name="Line 3"/>
          <p:cNvSpPr>
            <a:spLocks noChangeShapeType="1"/>
          </p:cNvSpPr>
          <p:nvPr/>
        </p:nvSpPr>
        <p:spPr bwMode="auto">
          <a:xfrm flipV="1">
            <a:off x="1066800" y="1981200"/>
            <a:ext cx="2133600" cy="2057400"/>
          </a:xfrm>
          <a:prstGeom prst="line">
            <a:avLst/>
          </a:prstGeom>
          <a:noFill/>
          <a:ln w="38100">
            <a:solidFill>
              <a:srgbClr val="FF0000"/>
            </a:solidFill>
            <a:round/>
            <a:headEnd/>
            <a:tailEnd type="triangle" w="med" len="med"/>
          </a:ln>
        </p:spPr>
        <p:txBody>
          <a:bodyPr/>
          <a:lstStyle/>
          <a:p>
            <a:endParaRPr lang="en-US"/>
          </a:p>
        </p:txBody>
      </p:sp>
      <p:sp>
        <p:nvSpPr>
          <p:cNvPr id="24580" name="Oval 4"/>
          <p:cNvSpPr>
            <a:spLocks noChangeArrowheads="1"/>
          </p:cNvSpPr>
          <p:nvPr/>
        </p:nvSpPr>
        <p:spPr bwMode="auto">
          <a:xfrm>
            <a:off x="2362200" y="533400"/>
            <a:ext cx="5105400" cy="1676400"/>
          </a:xfrm>
          <a:prstGeom prst="ellipse">
            <a:avLst/>
          </a:prstGeom>
          <a:noFill/>
          <a:ln w="38100">
            <a:solidFill>
              <a:srgbClr val="FF0000"/>
            </a:solidFill>
            <a:round/>
            <a:headEnd/>
            <a:tailEnd/>
          </a:ln>
        </p:spPr>
        <p:txBody>
          <a:bodyPr wrap="none" anchor="ct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Rectangle 6"/>
          <p:cNvSpPr>
            <a:spLocks noGrp="1" noRot="1" noChangeArrowheads="1"/>
          </p:cNvSpPr>
          <p:nvPr>
            <p:ph type="title"/>
          </p:nvPr>
        </p:nvSpPr>
        <p:spPr>
          <a:xfrm>
            <a:off x="457200" y="274638"/>
            <a:ext cx="8229600" cy="868362"/>
          </a:xfrm>
        </p:spPr>
        <p:txBody>
          <a:bodyPr/>
          <a:lstStyle/>
          <a:p>
            <a:pPr eaLnBrk="1" hangingPunct="1">
              <a:defRPr/>
            </a:pPr>
            <a:r>
              <a:rPr lang="en-US" sz="3200" smtClean="0">
                <a:latin typeface="Times New Roman" pitchFamily="18" charset="0"/>
              </a:rPr>
              <a:t>III. Set up Events, Records and Time STDs</a:t>
            </a:r>
            <a:endParaRPr lang="en-US" sz="3200" b="0" smtClean="0">
              <a:latin typeface="Times New Roman" pitchFamily="18" charset="0"/>
            </a:endParaRPr>
          </a:p>
        </p:txBody>
      </p:sp>
      <p:sp>
        <p:nvSpPr>
          <p:cNvPr id="8195" name="Rectangle 3"/>
          <p:cNvSpPr>
            <a:spLocks noGrp="1" noChangeArrowheads="1"/>
          </p:cNvSpPr>
          <p:nvPr>
            <p:ph type="body" idx="1"/>
          </p:nvPr>
        </p:nvSpPr>
        <p:spPr>
          <a:xfrm>
            <a:off x="457200" y="1143000"/>
            <a:ext cx="8229600" cy="4983163"/>
          </a:xfrm>
        </p:spPr>
        <p:txBody>
          <a:bodyPr/>
          <a:lstStyle/>
          <a:p>
            <a:pPr eaLnBrk="1" hangingPunct="1">
              <a:lnSpc>
                <a:spcPct val="90000"/>
              </a:lnSpc>
              <a:defRPr/>
            </a:pPr>
            <a:r>
              <a:rPr lang="en-US" sz="2600" b="1" smtClean="0">
                <a:latin typeface="Times New Roman" pitchFamily="18" charset="0"/>
              </a:rPr>
              <a:t>Events/Records</a:t>
            </a:r>
            <a:r>
              <a:rPr lang="en-US" sz="2600" smtClean="0">
                <a:latin typeface="Times New Roman" pitchFamily="18" charset="0"/>
              </a:rPr>
              <a:t> – </a:t>
            </a:r>
          </a:p>
          <a:p>
            <a:pPr lvl="1" eaLnBrk="1" hangingPunct="1">
              <a:lnSpc>
                <a:spcPct val="90000"/>
              </a:lnSpc>
              <a:defRPr/>
            </a:pPr>
            <a:r>
              <a:rPr lang="en-US" sz="2600" smtClean="0">
                <a:latin typeface="Times New Roman" pitchFamily="18" charset="0"/>
              </a:rPr>
              <a:t>Enter Midlakes and/or team records here. </a:t>
            </a:r>
          </a:p>
          <a:p>
            <a:pPr lvl="1" eaLnBrk="1" hangingPunct="1">
              <a:lnSpc>
                <a:spcPct val="90000"/>
              </a:lnSpc>
              <a:defRPr/>
            </a:pPr>
            <a:r>
              <a:rPr lang="en-US" sz="2600" smtClean="0">
                <a:latin typeface="Times New Roman" pitchFamily="18" charset="0"/>
              </a:rPr>
              <a:t>The Midlakes records are already in the Sample meet.  </a:t>
            </a:r>
          </a:p>
          <a:p>
            <a:pPr lvl="1" eaLnBrk="1" hangingPunct="1">
              <a:lnSpc>
                <a:spcPct val="90000"/>
              </a:lnSpc>
              <a:defRPr/>
            </a:pPr>
            <a:r>
              <a:rPr lang="en-US" sz="2600" smtClean="0">
                <a:latin typeface="Times New Roman" pitchFamily="18" charset="0"/>
              </a:rPr>
              <a:t>If you want to add team records, or meet records, you must ADD TAG and fill in the information for each event.  </a:t>
            </a:r>
          </a:p>
          <a:p>
            <a:pPr lvl="1" eaLnBrk="1" hangingPunct="1">
              <a:lnSpc>
                <a:spcPct val="90000"/>
              </a:lnSpc>
              <a:defRPr/>
            </a:pPr>
            <a:r>
              <a:rPr lang="en-US" sz="2600" smtClean="0">
                <a:latin typeface="Times New Roman" pitchFamily="18" charset="0"/>
              </a:rPr>
              <a:t>The information can also be imported from a TM file. </a:t>
            </a:r>
          </a:p>
          <a:p>
            <a:pPr lvl="1" eaLnBrk="1" hangingPunct="1">
              <a:lnSpc>
                <a:spcPct val="90000"/>
              </a:lnSpc>
              <a:defRPr/>
            </a:pPr>
            <a:r>
              <a:rPr lang="en-US" sz="2600" b="1" smtClean="0">
                <a:latin typeface="Times New Roman" pitchFamily="18" charset="0"/>
              </a:rPr>
              <a:t>ONCE THIS INFORMATION IS IN YOUR MEET, IT WILL COME THROUGH WITH EACH MEET. </a:t>
            </a:r>
          </a:p>
          <a:p>
            <a:pPr lvl="1" eaLnBrk="1" hangingPunct="1">
              <a:lnSpc>
                <a:spcPct val="90000"/>
              </a:lnSpc>
              <a:defRPr/>
            </a:pPr>
            <a:r>
              <a:rPr lang="en-US" sz="2600" smtClean="0">
                <a:latin typeface="Times New Roman" pitchFamily="18" charset="0"/>
              </a:rPr>
              <a:t>We can try this tonight if you would like….</a:t>
            </a:r>
            <a:endParaRPr lang="en-US" sz="2600" b="1" smtClean="0">
              <a:latin typeface="Times New Roman" pitchFamily="18" charset="0"/>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Grp="1" noChangeAspect="1" noChangeArrowheads="1"/>
          </p:cNvPicPr>
          <p:nvPr>
            <p:ph type="body" idx="4294967295"/>
          </p:nvPr>
        </p:nvPicPr>
        <p:blipFill>
          <a:blip r:embed="rId2"/>
          <a:srcRect/>
          <a:stretch>
            <a:fillRect/>
          </a:stretch>
        </p:blipFill>
        <p:spPr>
          <a:xfrm>
            <a:off x="0" y="0"/>
            <a:ext cx="9220200" cy="6858000"/>
          </a:xfrm>
        </p:spPr>
      </p:pic>
      <p:sp>
        <p:nvSpPr>
          <p:cNvPr id="26627" name="Line 3"/>
          <p:cNvSpPr>
            <a:spLocks noChangeShapeType="1"/>
          </p:cNvSpPr>
          <p:nvPr/>
        </p:nvSpPr>
        <p:spPr bwMode="auto">
          <a:xfrm flipH="1" flipV="1">
            <a:off x="533400" y="533400"/>
            <a:ext cx="533400" cy="1763713"/>
          </a:xfrm>
          <a:prstGeom prst="line">
            <a:avLst/>
          </a:prstGeom>
          <a:noFill/>
          <a:ln w="19050">
            <a:solidFill>
              <a:srgbClr val="FF0000"/>
            </a:solidFill>
            <a:round/>
            <a:headEnd/>
            <a:tailEnd type="triangle" w="lg" len="med"/>
          </a:ln>
        </p:spPr>
        <p:txBody>
          <a:bodyPr/>
          <a:lstStyle/>
          <a:p>
            <a:endParaRPr lang="en-US"/>
          </a:p>
        </p:txBody>
      </p:sp>
      <p:sp>
        <p:nvSpPr>
          <p:cNvPr id="26628" name="Line 4"/>
          <p:cNvSpPr>
            <a:spLocks noChangeShapeType="1"/>
          </p:cNvSpPr>
          <p:nvPr/>
        </p:nvSpPr>
        <p:spPr bwMode="auto">
          <a:xfrm flipV="1">
            <a:off x="5257800" y="3429000"/>
            <a:ext cx="0" cy="685800"/>
          </a:xfrm>
          <a:prstGeom prst="line">
            <a:avLst/>
          </a:prstGeom>
          <a:noFill/>
          <a:ln w="9525">
            <a:solidFill>
              <a:schemeClr val="tx1"/>
            </a:solidFill>
            <a:round/>
            <a:headEnd/>
            <a:tailEnd type="triangle" w="med" len="med"/>
          </a:ln>
        </p:spPr>
        <p:txBody>
          <a:bodyPr/>
          <a:lstStyle/>
          <a:p>
            <a:endParaRPr lang="en-US"/>
          </a:p>
        </p:txBody>
      </p:sp>
      <p:sp>
        <p:nvSpPr>
          <p:cNvPr id="26629" name="Line 5"/>
          <p:cNvSpPr>
            <a:spLocks noChangeShapeType="1"/>
          </p:cNvSpPr>
          <p:nvPr/>
        </p:nvSpPr>
        <p:spPr bwMode="auto">
          <a:xfrm flipV="1">
            <a:off x="6705600" y="3124200"/>
            <a:ext cx="0" cy="762000"/>
          </a:xfrm>
          <a:prstGeom prst="line">
            <a:avLst/>
          </a:prstGeom>
          <a:noFill/>
          <a:ln w="19050">
            <a:solidFill>
              <a:srgbClr val="FF0000"/>
            </a:solidFill>
            <a:round/>
            <a:headEnd/>
            <a:tailEnd type="triangle" w="lg" len="lg"/>
          </a:ln>
        </p:spPr>
        <p:txBody>
          <a:bodyPr/>
          <a:lstStyle/>
          <a:p>
            <a:endParaRPr lang="en-US"/>
          </a:p>
        </p:txBody>
      </p:sp>
      <p:sp>
        <p:nvSpPr>
          <p:cNvPr id="26630" name="Line 6"/>
          <p:cNvSpPr>
            <a:spLocks noChangeShapeType="1"/>
          </p:cNvSpPr>
          <p:nvPr/>
        </p:nvSpPr>
        <p:spPr bwMode="auto">
          <a:xfrm flipV="1">
            <a:off x="5257800" y="3124200"/>
            <a:ext cx="0" cy="762000"/>
          </a:xfrm>
          <a:prstGeom prst="line">
            <a:avLst/>
          </a:prstGeom>
          <a:noFill/>
          <a:ln w="19050">
            <a:solidFill>
              <a:srgbClr val="FF0000"/>
            </a:solidFill>
            <a:round/>
            <a:headEnd/>
            <a:tailEnd type="triangle" w="lg" len="lg"/>
          </a:ln>
        </p:spPr>
        <p:txBody>
          <a:bodyPr/>
          <a:lstStyle/>
          <a:p>
            <a:endParaRPr lang="en-US"/>
          </a:p>
        </p:txBody>
      </p:sp>
      <p:sp>
        <p:nvSpPr>
          <p:cNvPr id="26631" name="Oval 7"/>
          <p:cNvSpPr>
            <a:spLocks noChangeArrowheads="1"/>
          </p:cNvSpPr>
          <p:nvPr/>
        </p:nvSpPr>
        <p:spPr bwMode="auto">
          <a:xfrm>
            <a:off x="5334000" y="228600"/>
            <a:ext cx="609600" cy="381000"/>
          </a:xfrm>
          <a:prstGeom prst="ellipse">
            <a:avLst/>
          </a:prstGeom>
          <a:solidFill>
            <a:schemeClr val="accent1">
              <a:alpha val="0"/>
            </a:schemeClr>
          </a:solidFill>
          <a:ln w="12700">
            <a:solidFill>
              <a:srgbClr val="FF0000"/>
            </a:solidFill>
            <a:round/>
            <a:headEnd/>
            <a:tailEnd/>
          </a:ln>
        </p:spPr>
        <p:txBody>
          <a:bodyPr wrap="none" anchor="ctr"/>
          <a:lstStyle/>
          <a:p>
            <a:endParaRPr lang="en-US"/>
          </a:p>
        </p:txBody>
      </p:sp>
      <p:sp>
        <p:nvSpPr>
          <p:cNvPr id="26632" name="Oval 8"/>
          <p:cNvSpPr>
            <a:spLocks noChangeArrowheads="1"/>
          </p:cNvSpPr>
          <p:nvPr/>
        </p:nvSpPr>
        <p:spPr bwMode="auto">
          <a:xfrm>
            <a:off x="5943600" y="228600"/>
            <a:ext cx="685800" cy="381000"/>
          </a:xfrm>
          <a:prstGeom prst="ellipse">
            <a:avLst/>
          </a:prstGeom>
          <a:solidFill>
            <a:schemeClr val="accent1">
              <a:alpha val="0"/>
            </a:schemeClr>
          </a:solidFill>
          <a:ln w="12700">
            <a:solidFill>
              <a:srgbClr val="FF0000"/>
            </a:solidFill>
            <a:round/>
            <a:headEnd/>
            <a:tailEnd/>
          </a:ln>
        </p:spPr>
        <p:txBody>
          <a:bodyPr wrap="none" anchor="ctr"/>
          <a:lstStyle/>
          <a:p>
            <a:endParaRPr lang="en-US"/>
          </a:p>
        </p:txBody>
      </p:sp>
      <p:sp>
        <p:nvSpPr>
          <p:cNvPr id="26633" name="Text Box 9"/>
          <p:cNvSpPr txBox="1">
            <a:spLocks noChangeArrowheads="1"/>
          </p:cNvSpPr>
          <p:nvPr/>
        </p:nvSpPr>
        <p:spPr bwMode="auto">
          <a:xfrm>
            <a:off x="990600" y="2209800"/>
            <a:ext cx="3505200" cy="2073275"/>
          </a:xfrm>
          <a:prstGeom prst="rect">
            <a:avLst/>
          </a:prstGeom>
          <a:solidFill>
            <a:schemeClr val="bg2"/>
          </a:solidFill>
          <a:ln w="25400">
            <a:solidFill>
              <a:srgbClr val="FF0000"/>
            </a:solidFill>
            <a:miter lim="800000"/>
            <a:headEnd/>
            <a:tailEnd/>
          </a:ln>
        </p:spPr>
        <p:txBody>
          <a:bodyPr>
            <a:spAutoFit/>
          </a:bodyPr>
          <a:lstStyle/>
          <a:p>
            <a:pPr marL="342900" indent="-342900">
              <a:buFontTx/>
              <a:buAutoNum type="arabicPeriod"/>
            </a:pPr>
            <a:r>
              <a:rPr lang="en-US" sz="1600" b="1">
                <a:latin typeface="Times New Roman" pitchFamily="18" charset="0"/>
              </a:rPr>
              <a:t>The add function is where an operator can alter the event order of the meet</a:t>
            </a:r>
          </a:p>
          <a:p>
            <a:pPr marL="342900" indent="-342900">
              <a:buFontTx/>
              <a:buAutoNum type="arabicPeriod"/>
            </a:pPr>
            <a:r>
              <a:rPr lang="en-US" sz="1600" b="1">
                <a:latin typeface="Times New Roman" pitchFamily="18" charset="0"/>
              </a:rPr>
              <a:t>The records menu is where team/Midlakes records are modified</a:t>
            </a:r>
          </a:p>
          <a:p>
            <a:pPr marL="342900" indent="-342900">
              <a:buFontTx/>
              <a:buAutoNum type="arabicPeriod"/>
            </a:pPr>
            <a:r>
              <a:rPr lang="en-US" sz="1600" b="1">
                <a:latin typeface="Times New Roman" pitchFamily="18" charset="0"/>
              </a:rPr>
              <a:t>The standards menu is where B DQ times are modified</a:t>
            </a:r>
          </a:p>
        </p:txBody>
      </p:sp>
      <p:sp>
        <p:nvSpPr>
          <p:cNvPr id="26634" name="Oval 10"/>
          <p:cNvSpPr>
            <a:spLocks noChangeArrowheads="1"/>
          </p:cNvSpPr>
          <p:nvPr/>
        </p:nvSpPr>
        <p:spPr bwMode="auto">
          <a:xfrm>
            <a:off x="304800" y="304800"/>
            <a:ext cx="381000" cy="228600"/>
          </a:xfrm>
          <a:prstGeom prst="ellipse">
            <a:avLst/>
          </a:prstGeom>
          <a:noFill/>
          <a:ln w="25400">
            <a:solidFill>
              <a:srgbClr val="FF0000"/>
            </a:solidFill>
            <a:round/>
            <a:headEnd/>
            <a:tailEnd/>
          </a:ln>
        </p:spPr>
        <p:txBody>
          <a:bodyPr wrap="none" anchor="ctr"/>
          <a:lstStyle/>
          <a:p>
            <a:endParaRPr lang="en-US"/>
          </a:p>
        </p:txBody>
      </p:sp>
      <p:sp>
        <p:nvSpPr>
          <p:cNvPr id="26635" name="Line 11"/>
          <p:cNvSpPr>
            <a:spLocks noChangeShapeType="1"/>
          </p:cNvSpPr>
          <p:nvPr/>
        </p:nvSpPr>
        <p:spPr bwMode="auto">
          <a:xfrm flipV="1">
            <a:off x="3505200" y="533400"/>
            <a:ext cx="1905000" cy="1676400"/>
          </a:xfrm>
          <a:prstGeom prst="line">
            <a:avLst/>
          </a:prstGeom>
          <a:noFill/>
          <a:ln w="25400">
            <a:solidFill>
              <a:srgbClr val="FF0000"/>
            </a:solidFill>
            <a:round/>
            <a:headEnd/>
            <a:tailEnd type="triangle" w="med" len="med"/>
          </a:ln>
        </p:spPr>
        <p:txBody>
          <a:bodyPr/>
          <a:lstStyle/>
          <a:p>
            <a:endParaRPr lang="en-US"/>
          </a:p>
        </p:txBody>
      </p:sp>
      <p:sp>
        <p:nvSpPr>
          <p:cNvPr id="26636" name="Line 12"/>
          <p:cNvSpPr>
            <a:spLocks noChangeShapeType="1"/>
          </p:cNvSpPr>
          <p:nvPr/>
        </p:nvSpPr>
        <p:spPr bwMode="auto">
          <a:xfrm flipV="1">
            <a:off x="4114800" y="609600"/>
            <a:ext cx="1981200" cy="1600200"/>
          </a:xfrm>
          <a:prstGeom prst="line">
            <a:avLst/>
          </a:prstGeom>
          <a:noFill/>
          <a:ln w="25400">
            <a:solidFill>
              <a:srgbClr val="FF0000"/>
            </a:solidFill>
            <a:round/>
            <a:headEnd/>
            <a:tailEnd type="triangle" w="med" len="med"/>
          </a:ln>
        </p:spPr>
        <p:txBody>
          <a:bodyPr/>
          <a:lstStyle/>
          <a:p>
            <a:endParaRPr lang="en-US"/>
          </a:p>
        </p:txBody>
      </p:sp>
      <p:sp>
        <p:nvSpPr>
          <p:cNvPr id="26637" name="Text Box 13"/>
          <p:cNvSpPr txBox="1">
            <a:spLocks noChangeArrowheads="1"/>
          </p:cNvSpPr>
          <p:nvPr/>
        </p:nvSpPr>
        <p:spPr bwMode="auto">
          <a:xfrm>
            <a:off x="4860925" y="3810000"/>
            <a:ext cx="3978275" cy="1095375"/>
          </a:xfrm>
          <a:prstGeom prst="rect">
            <a:avLst/>
          </a:prstGeom>
          <a:solidFill>
            <a:schemeClr val="bg2"/>
          </a:solidFill>
          <a:ln w="25400">
            <a:solidFill>
              <a:srgbClr val="FF0000"/>
            </a:solidFill>
            <a:miter lim="800000"/>
            <a:headEnd/>
            <a:tailEnd/>
          </a:ln>
        </p:spPr>
        <p:txBody>
          <a:bodyPr>
            <a:spAutoFit/>
          </a:bodyPr>
          <a:lstStyle/>
          <a:p>
            <a:pPr marL="342900" indent="-342900">
              <a:buFontTx/>
              <a:buAutoNum type="arabicPeriod"/>
            </a:pPr>
            <a:r>
              <a:rPr lang="en-US" sz="1600" b="1">
                <a:latin typeface="Times New Roman" pitchFamily="18" charset="0"/>
              </a:rPr>
              <a:t>Be sure for a dual meet each event is set up a F (final) only</a:t>
            </a:r>
          </a:p>
          <a:p>
            <a:pPr marL="342900" indent="-342900">
              <a:buFontTx/>
              <a:buAutoNum type="arabicPeriod"/>
            </a:pPr>
            <a:r>
              <a:rPr lang="en-US" sz="1600" b="1">
                <a:latin typeface="Times New Roman" pitchFamily="18" charset="0"/>
              </a:rPr>
              <a:t>Be sure the events are set up for the number of lanes in your pool.</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Grp="1" noChangeAspect="1" noChangeArrowheads="1"/>
          </p:cNvPicPr>
          <p:nvPr>
            <p:ph type="body" idx="1"/>
          </p:nvPr>
        </p:nvPicPr>
        <p:blipFill>
          <a:blip r:embed="rId2"/>
          <a:srcRect/>
          <a:stretch>
            <a:fillRect/>
          </a:stretch>
        </p:blipFill>
        <p:spPr>
          <a:xfrm>
            <a:off x="533400" y="304800"/>
            <a:ext cx="8229600" cy="5821363"/>
          </a:xfrm>
        </p:spPr>
      </p:pic>
      <p:sp>
        <p:nvSpPr>
          <p:cNvPr id="27651" name="Rectangle 3"/>
          <p:cNvSpPr>
            <a:spLocks noChangeArrowheads="1"/>
          </p:cNvSpPr>
          <p:nvPr/>
        </p:nvSpPr>
        <p:spPr bwMode="auto">
          <a:xfrm>
            <a:off x="685800" y="4419600"/>
            <a:ext cx="762000" cy="304800"/>
          </a:xfrm>
          <a:prstGeom prst="rect">
            <a:avLst/>
          </a:prstGeom>
          <a:solidFill>
            <a:schemeClr val="accent1">
              <a:alpha val="0"/>
            </a:schemeClr>
          </a:solidFill>
          <a:ln w="19050">
            <a:solidFill>
              <a:srgbClr val="FF0000"/>
            </a:solidFill>
            <a:miter lim="800000"/>
            <a:headEnd/>
            <a:tailEnd/>
          </a:ln>
        </p:spPr>
        <p:txBody>
          <a:bodyPr wrap="none" anchor="ctr"/>
          <a:lstStyle/>
          <a:p>
            <a:endParaRPr lang="en-US"/>
          </a:p>
        </p:txBody>
      </p:sp>
      <p:sp>
        <p:nvSpPr>
          <p:cNvPr id="27652" name="Oval 4"/>
          <p:cNvSpPr>
            <a:spLocks noChangeArrowheads="1"/>
          </p:cNvSpPr>
          <p:nvPr/>
        </p:nvSpPr>
        <p:spPr bwMode="auto">
          <a:xfrm>
            <a:off x="1524000" y="533400"/>
            <a:ext cx="609600" cy="304800"/>
          </a:xfrm>
          <a:prstGeom prst="ellipse">
            <a:avLst/>
          </a:prstGeom>
          <a:solidFill>
            <a:schemeClr val="accent1">
              <a:alpha val="0"/>
            </a:schemeClr>
          </a:solidFill>
          <a:ln w="19050">
            <a:solidFill>
              <a:srgbClr val="FF0000"/>
            </a:solidFill>
            <a:round/>
            <a:headEnd/>
            <a:tailEnd/>
          </a:ln>
        </p:spPr>
        <p:txBody>
          <a:bodyPr wrap="none" anchor="ctr"/>
          <a:lstStyle/>
          <a:p>
            <a:endParaRPr lang="en-US"/>
          </a:p>
        </p:txBody>
      </p:sp>
      <p:sp>
        <p:nvSpPr>
          <p:cNvPr id="27653" name="Rectangle 5"/>
          <p:cNvSpPr>
            <a:spLocks noChangeArrowheads="1"/>
          </p:cNvSpPr>
          <p:nvPr/>
        </p:nvSpPr>
        <p:spPr bwMode="auto">
          <a:xfrm>
            <a:off x="4267200" y="1066800"/>
            <a:ext cx="838200" cy="533400"/>
          </a:xfrm>
          <a:prstGeom prst="rect">
            <a:avLst/>
          </a:prstGeom>
          <a:solidFill>
            <a:schemeClr val="accent1">
              <a:alpha val="0"/>
            </a:schemeClr>
          </a:solidFill>
          <a:ln w="19050">
            <a:solidFill>
              <a:srgbClr val="FF0000"/>
            </a:solidFill>
            <a:miter lim="800000"/>
            <a:headEnd/>
            <a:tailEnd/>
          </a:ln>
        </p:spPr>
        <p:txBody>
          <a:bodyPr wrap="none" anchor="ctr"/>
          <a:lstStyle/>
          <a:p>
            <a:endParaRPr lang="en-US"/>
          </a:p>
        </p:txBody>
      </p:sp>
      <p:sp>
        <p:nvSpPr>
          <p:cNvPr id="27654" name="Text Box 6"/>
          <p:cNvSpPr txBox="1">
            <a:spLocks noChangeArrowheads="1"/>
          </p:cNvSpPr>
          <p:nvPr/>
        </p:nvSpPr>
        <p:spPr bwMode="auto">
          <a:xfrm>
            <a:off x="3184525" y="2667000"/>
            <a:ext cx="6111875" cy="1584325"/>
          </a:xfrm>
          <a:prstGeom prst="rect">
            <a:avLst/>
          </a:prstGeom>
          <a:solidFill>
            <a:schemeClr val="bg2"/>
          </a:solidFill>
          <a:ln w="25400">
            <a:solidFill>
              <a:srgbClr val="FF0000"/>
            </a:solidFill>
            <a:miter lim="800000"/>
            <a:headEnd/>
            <a:tailEnd/>
          </a:ln>
        </p:spPr>
        <p:txBody>
          <a:bodyPr>
            <a:spAutoFit/>
          </a:bodyPr>
          <a:lstStyle/>
          <a:p>
            <a:pPr marL="342900" indent="-342900">
              <a:buFontTx/>
              <a:buAutoNum type="arabicPeriod"/>
            </a:pPr>
            <a:r>
              <a:rPr lang="en-US" sz="1600" b="1">
                <a:latin typeface="Times New Roman" pitchFamily="18" charset="0"/>
              </a:rPr>
              <a:t>The update feature allows an operator to update record tags after a meet as the computer checks results against stored records</a:t>
            </a:r>
          </a:p>
          <a:p>
            <a:pPr marL="342900" indent="-342900">
              <a:buFontTx/>
              <a:buAutoNum type="arabicPeriod"/>
            </a:pPr>
            <a:r>
              <a:rPr lang="en-US" sz="1600" b="1">
                <a:latin typeface="Times New Roman" pitchFamily="18" charset="0"/>
              </a:rPr>
              <a:t>Records can be stored for multiple courses</a:t>
            </a:r>
          </a:p>
          <a:p>
            <a:pPr marL="342900" indent="-342900">
              <a:buFontTx/>
              <a:buAutoNum type="arabicPeriod"/>
            </a:pPr>
            <a:r>
              <a:rPr lang="en-US" sz="1600" b="1">
                <a:latin typeface="Times New Roman" pitchFamily="18" charset="0"/>
              </a:rPr>
              <a:t>This menu allows for the addition and deletion of record lists (review the information in the paragraph below as well)</a:t>
            </a:r>
          </a:p>
        </p:txBody>
      </p:sp>
      <p:sp>
        <p:nvSpPr>
          <p:cNvPr id="27655" name="Line 7"/>
          <p:cNvSpPr>
            <a:spLocks noChangeShapeType="1"/>
          </p:cNvSpPr>
          <p:nvPr/>
        </p:nvSpPr>
        <p:spPr bwMode="auto">
          <a:xfrm flipH="1" flipV="1">
            <a:off x="1981200" y="838200"/>
            <a:ext cx="1295400" cy="1752600"/>
          </a:xfrm>
          <a:prstGeom prst="line">
            <a:avLst/>
          </a:prstGeom>
          <a:noFill/>
          <a:ln w="25400">
            <a:solidFill>
              <a:srgbClr val="FF0000"/>
            </a:solidFill>
            <a:round/>
            <a:headEnd/>
            <a:tailEnd type="triangle" w="med" len="med"/>
          </a:ln>
        </p:spPr>
        <p:txBody>
          <a:bodyPr/>
          <a:lstStyle/>
          <a:p>
            <a:endParaRPr lang="en-US"/>
          </a:p>
        </p:txBody>
      </p:sp>
      <p:sp>
        <p:nvSpPr>
          <p:cNvPr id="27656" name="Line 8"/>
          <p:cNvSpPr>
            <a:spLocks noChangeShapeType="1"/>
          </p:cNvSpPr>
          <p:nvPr/>
        </p:nvSpPr>
        <p:spPr bwMode="auto">
          <a:xfrm flipV="1">
            <a:off x="4724400" y="1600200"/>
            <a:ext cx="0" cy="990600"/>
          </a:xfrm>
          <a:prstGeom prst="line">
            <a:avLst/>
          </a:prstGeom>
          <a:noFill/>
          <a:ln w="25400">
            <a:solidFill>
              <a:srgbClr val="FF0000"/>
            </a:solidFill>
            <a:round/>
            <a:headEnd/>
            <a:tailEnd type="triangle" w="med" len="med"/>
          </a:ln>
        </p:spPr>
        <p:txBody>
          <a:bodyPr/>
          <a:lstStyle/>
          <a:p>
            <a:endParaRPr lang="en-US"/>
          </a:p>
        </p:txBody>
      </p:sp>
      <p:sp>
        <p:nvSpPr>
          <p:cNvPr id="27657" name="Line 9"/>
          <p:cNvSpPr>
            <a:spLocks noChangeShapeType="1"/>
          </p:cNvSpPr>
          <p:nvPr/>
        </p:nvSpPr>
        <p:spPr bwMode="auto">
          <a:xfrm flipH="1">
            <a:off x="1524000" y="4114800"/>
            <a:ext cx="1600200" cy="381000"/>
          </a:xfrm>
          <a:prstGeom prst="line">
            <a:avLst/>
          </a:prstGeom>
          <a:noFill/>
          <a:ln w="25400">
            <a:solidFill>
              <a:srgbClr val="FF0000"/>
            </a:solidFill>
            <a:round/>
            <a:headEnd/>
            <a:tailEnd type="triangle" w="med" len="med"/>
          </a:ln>
        </p:spPr>
        <p:txBody>
          <a:bodyPr/>
          <a:lstStyle/>
          <a:p>
            <a:endParaRPr lang="en-US"/>
          </a:p>
        </p:txBody>
      </p:sp>
      <p:sp>
        <p:nvSpPr>
          <p:cNvPr id="27658" name="Line 10"/>
          <p:cNvSpPr>
            <a:spLocks noChangeShapeType="1"/>
          </p:cNvSpPr>
          <p:nvPr/>
        </p:nvSpPr>
        <p:spPr bwMode="auto">
          <a:xfrm>
            <a:off x="5562600" y="4267200"/>
            <a:ext cx="0" cy="381000"/>
          </a:xfrm>
          <a:prstGeom prst="line">
            <a:avLst/>
          </a:prstGeom>
          <a:noFill/>
          <a:ln w="25400">
            <a:solidFill>
              <a:srgbClr val="FF0000"/>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p:cNvSpPr>
            <a:spLocks noGrp="1" noChangeArrowheads="1"/>
          </p:cNvSpPr>
          <p:nvPr>
            <p:ph type="body" idx="1"/>
          </p:nvPr>
        </p:nvSpPr>
        <p:spPr>
          <a:xfrm>
            <a:off x="457200" y="533400"/>
            <a:ext cx="8229600" cy="5592763"/>
          </a:xfrm>
        </p:spPr>
        <p:txBody>
          <a:bodyPr/>
          <a:lstStyle/>
          <a:p>
            <a:pPr lvl="1" eaLnBrk="1" hangingPunct="1">
              <a:buFont typeface="Wingdings" pitchFamily="2" charset="2"/>
              <a:buNone/>
              <a:defRPr/>
            </a:pPr>
            <a:r>
              <a:rPr lang="en-US" sz="3200" b="1" dirty="0" smtClean="0">
                <a:latin typeface="Times New Roman" pitchFamily="18" charset="0"/>
              </a:rPr>
              <a:t>Events/Time Standards</a:t>
            </a:r>
            <a:r>
              <a:rPr lang="en-US" dirty="0" smtClean="0">
                <a:latin typeface="Times New Roman" pitchFamily="18" charset="0"/>
              </a:rPr>
              <a:t> – </a:t>
            </a:r>
          </a:p>
          <a:p>
            <a:pPr lvl="1" eaLnBrk="1" hangingPunct="1">
              <a:defRPr/>
            </a:pPr>
            <a:r>
              <a:rPr lang="en-US" dirty="0" smtClean="0">
                <a:latin typeface="Times New Roman" pitchFamily="18" charset="0"/>
              </a:rPr>
              <a:t>2009 </a:t>
            </a:r>
            <a:r>
              <a:rPr lang="en-US" dirty="0" err="1" smtClean="0">
                <a:latin typeface="Times New Roman" pitchFamily="18" charset="0"/>
              </a:rPr>
              <a:t>Midlakes</a:t>
            </a:r>
            <a:r>
              <a:rPr lang="en-US" dirty="0" smtClean="0">
                <a:latin typeface="Times New Roman" pitchFamily="18" charset="0"/>
              </a:rPr>
              <a:t> short course yard and meter time standards. </a:t>
            </a:r>
          </a:p>
          <a:p>
            <a:pPr lvl="1" eaLnBrk="1" hangingPunct="1">
              <a:defRPr/>
            </a:pPr>
            <a:r>
              <a:rPr lang="en-US" dirty="0" smtClean="0">
                <a:latin typeface="Times New Roman" pitchFamily="18" charset="0"/>
              </a:rPr>
              <a:t>If you need to replace standards </a:t>
            </a:r>
          </a:p>
          <a:p>
            <a:pPr lvl="2" eaLnBrk="1" hangingPunct="1">
              <a:defRPr/>
            </a:pPr>
            <a:r>
              <a:rPr lang="en-US" dirty="0" smtClean="0">
                <a:latin typeface="Times New Roman" pitchFamily="18" charset="0"/>
              </a:rPr>
              <a:t>transfer the individual event time STDs by disk (received tonight) </a:t>
            </a:r>
          </a:p>
          <a:p>
            <a:pPr lvl="2" eaLnBrk="1" hangingPunct="1">
              <a:defRPr/>
            </a:pPr>
            <a:r>
              <a:rPr lang="en-US" dirty="0" smtClean="0">
                <a:latin typeface="Times New Roman" pitchFamily="18" charset="0"/>
              </a:rPr>
              <a:t>You can also export/import these standards between Meet Manager and Team Manager</a:t>
            </a:r>
          </a:p>
          <a:p>
            <a:pPr lvl="2" eaLnBrk="1" hangingPunct="1">
              <a:defRPr/>
            </a:pPr>
            <a:r>
              <a:rPr lang="en-US" b="1" dirty="0" smtClean="0">
                <a:latin typeface="Times New Roman" pitchFamily="18" charset="0"/>
              </a:rPr>
              <a:t>Events/Time </a:t>
            </a:r>
            <a:r>
              <a:rPr lang="en-US" dirty="0" smtClean="0">
                <a:latin typeface="Times New Roman" pitchFamily="18" charset="0"/>
              </a:rPr>
              <a:t>Standards/Import or export­ </a:t>
            </a:r>
          </a:p>
          <a:p>
            <a:pPr eaLnBrk="1" hangingPunct="1">
              <a:defRPr/>
            </a:pPr>
            <a:endParaRPr lang="en-US" dirty="0" smtClean="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rrowheads="1"/>
          </p:cNvSpPr>
          <p:nvPr>
            <p:ph type="title"/>
          </p:nvPr>
        </p:nvSpPr>
        <p:spPr/>
        <p:txBody>
          <a:bodyPr/>
          <a:lstStyle/>
          <a:p>
            <a:pPr eaLnBrk="1" hangingPunct="1">
              <a:defRPr/>
            </a:pPr>
            <a:endParaRPr lang="en-US" smtClean="0"/>
          </a:p>
        </p:txBody>
      </p:sp>
      <p:pic>
        <p:nvPicPr>
          <p:cNvPr id="29699" name="Picture 3"/>
          <p:cNvPicPr>
            <a:picLocks noGrp="1" noChangeAspect="1" noChangeArrowheads="1"/>
          </p:cNvPicPr>
          <p:nvPr>
            <p:ph type="body" idx="1"/>
          </p:nvPr>
        </p:nvPicPr>
        <p:blipFill>
          <a:blip r:embed="rId2"/>
          <a:srcRect/>
          <a:stretch>
            <a:fillRect/>
          </a:stretch>
        </p:blipFill>
        <p:spPr>
          <a:xfrm>
            <a:off x="0" y="0"/>
            <a:ext cx="9144000" cy="6780213"/>
          </a:xfrm>
        </p:spPr>
      </p:pic>
      <p:sp>
        <p:nvSpPr>
          <p:cNvPr id="29700" name="Rectangle 4"/>
          <p:cNvSpPr>
            <a:spLocks noChangeArrowheads="1"/>
          </p:cNvSpPr>
          <p:nvPr/>
        </p:nvSpPr>
        <p:spPr bwMode="auto">
          <a:xfrm>
            <a:off x="5105400" y="914400"/>
            <a:ext cx="914400" cy="609600"/>
          </a:xfrm>
          <a:prstGeom prst="rect">
            <a:avLst/>
          </a:prstGeom>
          <a:solidFill>
            <a:schemeClr val="accent1">
              <a:alpha val="0"/>
            </a:schemeClr>
          </a:solidFill>
          <a:ln w="19050">
            <a:solidFill>
              <a:srgbClr val="FF0000"/>
            </a:solidFill>
            <a:miter lim="800000"/>
            <a:headEnd/>
            <a:tailEnd/>
          </a:ln>
        </p:spPr>
        <p:txBody>
          <a:bodyPr wrap="none" anchor="ctr"/>
          <a:lstStyle/>
          <a:p>
            <a:endParaRPr lang="en-US"/>
          </a:p>
        </p:txBody>
      </p:sp>
      <p:sp>
        <p:nvSpPr>
          <p:cNvPr id="29701" name="Oval 5"/>
          <p:cNvSpPr>
            <a:spLocks noChangeArrowheads="1"/>
          </p:cNvSpPr>
          <p:nvPr/>
        </p:nvSpPr>
        <p:spPr bwMode="auto">
          <a:xfrm>
            <a:off x="1295400" y="381000"/>
            <a:ext cx="1143000" cy="457200"/>
          </a:xfrm>
          <a:prstGeom prst="ellipse">
            <a:avLst/>
          </a:prstGeom>
          <a:solidFill>
            <a:schemeClr val="accent1">
              <a:alpha val="0"/>
            </a:schemeClr>
          </a:solidFill>
          <a:ln w="19050">
            <a:solidFill>
              <a:srgbClr val="FF0000"/>
            </a:solidFill>
            <a:round/>
            <a:headEnd/>
            <a:tailEnd/>
          </a:ln>
        </p:spPr>
        <p:txBody>
          <a:bodyPr wrap="none" anchor="ctr"/>
          <a:lstStyle/>
          <a:p>
            <a:endParaRPr lang="en-US"/>
          </a:p>
        </p:txBody>
      </p:sp>
      <p:sp>
        <p:nvSpPr>
          <p:cNvPr id="29702" name="Oval 6"/>
          <p:cNvSpPr>
            <a:spLocks noChangeArrowheads="1"/>
          </p:cNvSpPr>
          <p:nvPr/>
        </p:nvSpPr>
        <p:spPr bwMode="auto">
          <a:xfrm>
            <a:off x="914400" y="4724400"/>
            <a:ext cx="1981200" cy="1066800"/>
          </a:xfrm>
          <a:prstGeom prst="ellipse">
            <a:avLst/>
          </a:prstGeom>
          <a:noFill/>
          <a:ln w="25400">
            <a:solidFill>
              <a:srgbClr val="FF0000"/>
            </a:solidFill>
            <a:round/>
            <a:headEnd/>
            <a:tailEnd/>
          </a:ln>
        </p:spPr>
        <p:txBody>
          <a:bodyPr wrap="none" anchor="ctr"/>
          <a:lstStyle/>
          <a:p>
            <a:endParaRPr lang="en-US"/>
          </a:p>
        </p:txBody>
      </p:sp>
      <p:sp>
        <p:nvSpPr>
          <p:cNvPr id="29703" name="Oval 7"/>
          <p:cNvSpPr>
            <a:spLocks noChangeArrowheads="1"/>
          </p:cNvSpPr>
          <p:nvPr/>
        </p:nvSpPr>
        <p:spPr bwMode="auto">
          <a:xfrm>
            <a:off x="4495800" y="4495800"/>
            <a:ext cx="2971800" cy="533400"/>
          </a:xfrm>
          <a:prstGeom prst="ellipse">
            <a:avLst/>
          </a:prstGeom>
          <a:noFill/>
          <a:ln w="25400">
            <a:solidFill>
              <a:srgbClr val="FF0000"/>
            </a:solidFill>
            <a:round/>
            <a:headEnd/>
            <a:tailEnd/>
          </a:ln>
        </p:spPr>
        <p:txBody>
          <a:bodyPr wrap="none" anchor="ctr"/>
          <a:lstStyle/>
          <a:p>
            <a:endParaRPr lang="en-US"/>
          </a:p>
        </p:txBody>
      </p:sp>
      <p:sp>
        <p:nvSpPr>
          <p:cNvPr id="29704" name="Text Box 8"/>
          <p:cNvSpPr txBox="1">
            <a:spLocks noChangeArrowheads="1"/>
          </p:cNvSpPr>
          <p:nvPr/>
        </p:nvSpPr>
        <p:spPr bwMode="auto">
          <a:xfrm>
            <a:off x="4495800" y="1981200"/>
            <a:ext cx="4114800" cy="1946275"/>
          </a:xfrm>
          <a:prstGeom prst="rect">
            <a:avLst/>
          </a:prstGeom>
          <a:solidFill>
            <a:schemeClr val="bg2"/>
          </a:solidFill>
          <a:ln w="25400">
            <a:solidFill>
              <a:srgbClr val="FF0000"/>
            </a:solidFill>
            <a:miter lim="800000"/>
            <a:headEnd/>
            <a:tailEnd/>
          </a:ln>
        </p:spPr>
        <p:txBody>
          <a:bodyPr>
            <a:spAutoFit/>
          </a:bodyPr>
          <a:lstStyle/>
          <a:p>
            <a:pPr marL="342900" indent="-342900">
              <a:buFontTx/>
              <a:buAutoNum type="arabicPeriod"/>
            </a:pPr>
            <a:r>
              <a:rPr lang="en-US" sz="1500" b="1">
                <a:latin typeface="Times New Roman" pitchFamily="18" charset="0"/>
              </a:rPr>
              <a:t>Time standards can be exported and more importantly imported.  B DQ times are provided for you tonight to import into your machine</a:t>
            </a:r>
          </a:p>
          <a:p>
            <a:pPr marL="342900" indent="-342900">
              <a:buFontTx/>
              <a:buAutoNum type="arabicPeriod"/>
            </a:pPr>
            <a:r>
              <a:rPr lang="en-US" sz="1500" b="1">
                <a:latin typeface="Times New Roman" pitchFamily="18" charset="0"/>
              </a:rPr>
              <a:t>Again – the standards can be saved for multiple courses</a:t>
            </a:r>
          </a:p>
          <a:p>
            <a:pPr marL="342900" indent="-342900">
              <a:buFontTx/>
              <a:buAutoNum type="arabicPeriod"/>
            </a:pPr>
            <a:r>
              <a:rPr lang="en-US" sz="1500" b="1">
                <a:latin typeface="Times New Roman" pitchFamily="18" charset="0"/>
              </a:rPr>
              <a:t>Multiple standards can be stored</a:t>
            </a:r>
          </a:p>
          <a:p>
            <a:pPr marL="342900" indent="-342900">
              <a:buFontTx/>
              <a:buAutoNum type="arabicPeriod"/>
            </a:pPr>
            <a:r>
              <a:rPr lang="en-US" sz="1500" b="1">
                <a:latin typeface="Times New Roman" pitchFamily="18" charset="0"/>
              </a:rPr>
              <a:t>Standards are listed on reports as printed</a:t>
            </a:r>
          </a:p>
        </p:txBody>
      </p:sp>
      <p:sp>
        <p:nvSpPr>
          <p:cNvPr id="29705" name="Line 9"/>
          <p:cNvSpPr>
            <a:spLocks noChangeShapeType="1"/>
          </p:cNvSpPr>
          <p:nvPr/>
        </p:nvSpPr>
        <p:spPr bwMode="auto">
          <a:xfrm flipH="1" flipV="1">
            <a:off x="2286000" y="762000"/>
            <a:ext cx="2133600" cy="1524000"/>
          </a:xfrm>
          <a:prstGeom prst="line">
            <a:avLst/>
          </a:prstGeom>
          <a:noFill/>
          <a:ln w="25400">
            <a:solidFill>
              <a:srgbClr val="FF0000"/>
            </a:solidFill>
            <a:round/>
            <a:headEnd/>
            <a:tailEnd type="triangle" w="med" len="med"/>
          </a:ln>
        </p:spPr>
        <p:txBody>
          <a:bodyPr/>
          <a:lstStyle/>
          <a:p>
            <a:endParaRPr lang="en-US"/>
          </a:p>
        </p:txBody>
      </p:sp>
      <p:sp>
        <p:nvSpPr>
          <p:cNvPr id="29706" name="Line 10"/>
          <p:cNvSpPr>
            <a:spLocks noChangeShapeType="1"/>
          </p:cNvSpPr>
          <p:nvPr/>
        </p:nvSpPr>
        <p:spPr bwMode="auto">
          <a:xfrm flipV="1">
            <a:off x="5638800" y="1524000"/>
            <a:ext cx="0" cy="457200"/>
          </a:xfrm>
          <a:prstGeom prst="line">
            <a:avLst/>
          </a:prstGeom>
          <a:noFill/>
          <a:ln w="25400">
            <a:solidFill>
              <a:srgbClr val="FF0000"/>
            </a:solidFill>
            <a:round/>
            <a:headEnd/>
            <a:tailEnd type="triangle" w="med" len="med"/>
          </a:ln>
        </p:spPr>
        <p:txBody>
          <a:bodyPr/>
          <a:lstStyle/>
          <a:p>
            <a:endParaRPr lang="en-US"/>
          </a:p>
        </p:txBody>
      </p:sp>
      <p:sp>
        <p:nvSpPr>
          <p:cNvPr id="29707" name="Line 11"/>
          <p:cNvSpPr>
            <a:spLocks noChangeShapeType="1"/>
          </p:cNvSpPr>
          <p:nvPr/>
        </p:nvSpPr>
        <p:spPr bwMode="auto">
          <a:xfrm flipH="1">
            <a:off x="2819400" y="3962400"/>
            <a:ext cx="1600200" cy="762000"/>
          </a:xfrm>
          <a:prstGeom prst="line">
            <a:avLst/>
          </a:prstGeom>
          <a:noFill/>
          <a:ln w="25400">
            <a:solidFill>
              <a:srgbClr val="FF0000"/>
            </a:solidFill>
            <a:round/>
            <a:headEnd/>
            <a:tailEnd type="triangle" w="med" len="med"/>
          </a:ln>
        </p:spPr>
        <p:txBody>
          <a:bodyPr/>
          <a:lstStyle/>
          <a:p>
            <a:endParaRPr lang="en-US"/>
          </a:p>
        </p:txBody>
      </p:sp>
      <p:sp>
        <p:nvSpPr>
          <p:cNvPr id="29708" name="Line 12"/>
          <p:cNvSpPr>
            <a:spLocks noChangeShapeType="1"/>
          </p:cNvSpPr>
          <p:nvPr/>
        </p:nvSpPr>
        <p:spPr bwMode="auto">
          <a:xfrm>
            <a:off x="5791200" y="3886200"/>
            <a:ext cx="0" cy="609600"/>
          </a:xfrm>
          <a:prstGeom prst="line">
            <a:avLst/>
          </a:prstGeom>
          <a:noFill/>
          <a:ln w="25400">
            <a:solidFill>
              <a:srgbClr val="FF0000"/>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3"/>
          <p:cNvSpPr>
            <a:spLocks noGrp="1" noChangeArrowheads="1"/>
          </p:cNvSpPr>
          <p:nvPr>
            <p:ph type="body" idx="1"/>
          </p:nvPr>
        </p:nvSpPr>
        <p:spPr>
          <a:xfrm>
            <a:off x="457200" y="838200"/>
            <a:ext cx="8229600" cy="5287963"/>
          </a:xfrm>
        </p:spPr>
        <p:txBody>
          <a:bodyPr/>
          <a:lstStyle/>
          <a:p>
            <a:pPr eaLnBrk="1" hangingPunct="1">
              <a:defRPr/>
            </a:pPr>
            <a:r>
              <a:rPr lang="en-US" sz="4000" b="1" u="sng" smtClean="0">
                <a:latin typeface="Times New Roman" pitchFamily="18" charset="0"/>
              </a:rPr>
              <a:t>Introduction:</a:t>
            </a:r>
            <a:r>
              <a:rPr lang="en-US" b="1" smtClean="0">
                <a:latin typeface="Times New Roman" pitchFamily="18" charset="0"/>
              </a:rPr>
              <a:t> This workshop is geared for summer league coaches/volunteers that may not be familiar with TEAM MANAGER. Please ask lots of questions and we will do our best to help.</a:t>
            </a:r>
          </a:p>
          <a:p>
            <a:pPr eaLnBrk="1" hangingPunct="1">
              <a:buFont typeface="Wingdings" pitchFamily="2" charset="2"/>
              <a:buNone/>
              <a:defRPr/>
            </a:pPr>
            <a:endParaRPr lang="en-US" sz="3600" b="1" smtClean="0">
              <a:latin typeface="Times New Roman" pitchFamily="18" charset="0"/>
            </a:endParaRPr>
          </a:p>
          <a:p>
            <a:pPr eaLnBrk="1" hangingPunct="1">
              <a:defRPr/>
            </a:pPr>
            <a:r>
              <a:rPr lang="en-US" sz="2800" b="1" smtClean="0">
                <a:latin typeface="Times New Roman" pitchFamily="18" charset="0"/>
              </a:rPr>
              <a:t>Some information for this presentation copied from </a:t>
            </a:r>
            <a:r>
              <a:rPr lang="en-US" sz="2100" b="1" smtClean="0">
                <a:latin typeface="Times New Roman" pitchFamily="18" charset="0"/>
              </a:rPr>
              <a:t>http://www.hy-tekltd.com/</a:t>
            </a:r>
            <a:endParaRPr lang="en-US" smtClean="0">
              <a:latin typeface="Times New Roman" pitchFamily="18" charset="0"/>
            </a:endParaRPr>
          </a:p>
          <a:p>
            <a:pPr eaLnBrk="1" hangingPunct="1">
              <a:defRPr/>
            </a:pPr>
            <a:endParaRPr lang="en-US" smtClean="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a:xfrm>
            <a:off x="457200" y="1371600"/>
            <a:ext cx="8229600" cy="4754563"/>
          </a:xfrm>
        </p:spPr>
        <p:txBody>
          <a:bodyPr/>
          <a:lstStyle/>
          <a:p>
            <a:pPr marL="457200" indent="-457200" eaLnBrk="1" hangingPunct="1">
              <a:lnSpc>
                <a:spcPct val="80000"/>
              </a:lnSpc>
              <a:buClr>
                <a:schemeClr val="tx1"/>
              </a:buClr>
              <a:buFont typeface="+mj-lt"/>
              <a:buAutoNum type="arabicPeriod"/>
              <a:defRPr/>
            </a:pPr>
            <a:r>
              <a:rPr lang="en-US" sz="2400" dirty="0" smtClean="0">
                <a:latin typeface="Times New Roman" pitchFamily="18" charset="0"/>
              </a:rPr>
              <a:t>Meet entries should be filled out in Team Manager 5.0</a:t>
            </a:r>
          </a:p>
          <a:p>
            <a:pPr marL="857250" lvl="1" indent="-457200" eaLnBrk="1" hangingPunct="1">
              <a:lnSpc>
                <a:spcPct val="80000"/>
              </a:lnSpc>
              <a:buClr>
                <a:schemeClr val="tx1"/>
              </a:buClr>
              <a:buFont typeface="+mj-lt"/>
              <a:buAutoNum type="arabicPeriod"/>
              <a:defRPr/>
            </a:pPr>
            <a:r>
              <a:rPr lang="en-US" sz="2400" dirty="0" smtClean="0">
                <a:latin typeface="Times New Roman" pitchFamily="18" charset="0"/>
              </a:rPr>
              <a:t>Export entries file and athletes file.  </a:t>
            </a:r>
          </a:p>
          <a:p>
            <a:pPr marL="857250" lvl="1" indent="-457200" eaLnBrk="1" hangingPunct="1">
              <a:lnSpc>
                <a:spcPct val="80000"/>
              </a:lnSpc>
              <a:buClr>
                <a:schemeClr val="tx1"/>
              </a:buClr>
              <a:buFont typeface="+mj-lt"/>
              <a:buAutoNum type="arabicPeriod"/>
              <a:defRPr/>
            </a:pPr>
            <a:r>
              <a:rPr lang="en-US" sz="2400" dirty="0" smtClean="0">
                <a:latin typeface="Times New Roman" pitchFamily="18" charset="0"/>
              </a:rPr>
              <a:t>Th</a:t>
            </a:r>
            <a:r>
              <a:rPr lang="en-US" sz="2000" dirty="0" smtClean="0">
                <a:latin typeface="Times New Roman" pitchFamily="18" charset="0"/>
              </a:rPr>
              <a:t>ese files will then be imported into Meet Manager. </a:t>
            </a:r>
          </a:p>
          <a:p>
            <a:pPr eaLnBrk="1" hangingPunct="1">
              <a:lnSpc>
                <a:spcPct val="80000"/>
              </a:lnSpc>
              <a:defRPr/>
            </a:pPr>
            <a:endParaRPr lang="en-US" sz="2400" dirty="0" smtClean="0">
              <a:latin typeface="Times New Roman" pitchFamily="18" charset="0"/>
            </a:endParaRPr>
          </a:p>
          <a:p>
            <a:pPr eaLnBrk="1" hangingPunct="1">
              <a:lnSpc>
                <a:spcPct val="80000"/>
              </a:lnSpc>
              <a:defRPr/>
            </a:pPr>
            <a:r>
              <a:rPr lang="en-US" sz="4000" dirty="0" smtClean="0">
                <a:latin typeface="Times New Roman" pitchFamily="18" charset="0"/>
              </a:rPr>
              <a:t>LEAGUE POLICY:</a:t>
            </a:r>
          </a:p>
          <a:p>
            <a:pPr lvl="1" eaLnBrk="1" hangingPunct="1">
              <a:lnSpc>
                <a:spcPct val="80000"/>
              </a:lnSpc>
              <a:defRPr/>
            </a:pPr>
            <a:r>
              <a:rPr lang="en-US" sz="3200" dirty="0" smtClean="0">
                <a:latin typeface="Times New Roman" pitchFamily="18" charset="0"/>
              </a:rPr>
              <a:t>Information should be sent no later than the day of the meet from the visiting team by 1pm.</a:t>
            </a:r>
          </a:p>
          <a:p>
            <a:pPr lvl="1" eaLnBrk="1" hangingPunct="1">
              <a:lnSpc>
                <a:spcPct val="80000"/>
              </a:lnSpc>
              <a:defRPr/>
            </a:pPr>
            <a:r>
              <a:rPr lang="en-US" sz="3200" dirty="0" smtClean="0">
                <a:latin typeface="Times New Roman" pitchFamily="18" charset="0"/>
              </a:rPr>
              <a:t>This allows the home team to produce paperwork for BOTH teams prior to warm up. </a:t>
            </a:r>
          </a:p>
        </p:txBody>
      </p:sp>
      <p:sp>
        <p:nvSpPr>
          <p:cNvPr id="9220" name="Rectangle 4"/>
          <p:cNvSpPr>
            <a:spLocks noGrp="1" noRot="1" noChangeArrowheads="1"/>
          </p:cNvSpPr>
          <p:nvPr>
            <p:ph type="title"/>
          </p:nvPr>
        </p:nvSpPr>
        <p:spPr/>
        <p:txBody>
          <a:bodyPr/>
          <a:lstStyle/>
          <a:p>
            <a:pPr eaLnBrk="1" hangingPunct="1">
              <a:defRPr/>
            </a:pPr>
            <a:r>
              <a:rPr lang="en-US" dirty="0" smtClean="0">
                <a:latin typeface="Times New Roman" pitchFamily="18" charset="0"/>
              </a:rPr>
              <a:t>VI. Meet Entries </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latin typeface="Times New Roman" pitchFamily="18" charset="0"/>
              </a:rPr>
              <a:t>VI. Meet Entries </a:t>
            </a:r>
            <a:endParaRPr lang="en-US" dirty="0"/>
          </a:p>
        </p:txBody>
      </p:sp>
      <p:sp>
        <p:nvSpPr>
          <p:cNvPr id="3" name="Content Placeholder 2"/>
          <p:cNvSpPr>
            <a:spLocks noGrp="1"/>
          </p:cNvSpPr>
          <p:nvPr>
            <p:ph idx="1"/>
          </p:nvPr>
        </p:nvSpPr>
        <p:spPr>
          <a:xfrm>
            <a:off x="457200" y="1600200"/>
            <a:ext cx="8229600" cy="4800600"/>
          </a:xfrm>
        </p:spPr>
        <p:txBody>
          <a:bodyPr/>
          <a:lstStyle/>
          <a:p>
            <a:pPr eaLnBrk="1" hangingPunct="1">
              <a:lnSpc>
                <a:spcPct val="80000"/>
              </a:lnSpc>
              <a:defRPr/>
            </a:pPr>
            <a:r>
              <a:rPr lang="en-US" sz="2400" dirty="0" smtClean="0">
                <a:latin typeface="Times New Roman" pitchFamily="18" charset="0"/>
              </a:rPr>
              <a:t>The Team Manager program allows you to assign heat and lane information for the swimmers entered in a meet.  </a:t>
            </a:r>
          </a:p>
          <a:p>
            <a:pPr eaLnBrk="1" hangingPunct="1">
              <a:lnSpc>
                <a:spcPct val="80000"/>
              </a:lnSpc>
              <a:buFont typeface="Wingdings" pitchFamily="2" charset="2"/>
              <a:buNone/>
              <a:defRPr/>
            </a:pPr>
            <a:endParaRPr lang="en-US" sz="2400" dirty="0" smtClean="0">
              <a:latin typeface="Times New Roman" pitchFamily="18" charset="0"/>
            </a:endParaRPr>
          </a:p>
          <a:p>
            <a:pPr eaLnBrk="1" hangingPunct="1">
              <a:lnSpc>
                <a:spcPct val="80000"/>
              </a:lnSpc>
              <a:defRPr/>
            </a:pPr>
            <a:r>
              <a:rPr lang="en-US" sz="2400" dirty="0" smtClean="0">
                <a:latin typeface="Times New Roman" pitchFamily="18" charset="0"/>
              </a:rPr>
              <a:t>If Heat and Lane have been included by both clubs you will not need to seed the meet as it will be seeded automatically. </a:t>
            </a:r>
          </a:p>
          <a:p>
            <a:pPr eaLnBrk="1" hangingPunct="1">
              <a:lnSpc>
                <a:spcPct val="80000"/>
              </a:lnSpc>
              <a:buFont typeface="Wingdings" pitchFamily="2" charset="2"/>
              <a:buNone/>
              <a:defRPr/>
            </a:pPr>
            <a:endParaRPr lang="en-US" sz="2400" dirty="0" smtClean="0">
              <a:latin typeface="Times New Roman" pitchFamily="18" charset="0"/>
            </a:endParaRPr>
          </a:p>
          <a:p>
            <a:pPr eaLnBrk="1" hangingPunct="1">
              <a:lnSpc>
                <a:spcPct val="80000"/>
              </a:lnSpc>
              <a:defRPr/>
            </a:pPr>
            <a:r>
              <a:rPr lang="en-US" sz="2400" dirty="0" smtClean="0">
                <a:latin typeface="Times New Roman" pitchFamily="18" charset="0"/>
              </a:rPr>
              <a:t>This is perhaps the easiest way for coaches to ensure athletes are placed in the lanes in which they would like them to swim.</a:t>
            </a:r>
          </a:p>
          <a:p>
            <a:pPr eaLnBrk="1" hangingPunct="1">
              <a:lnSpc>
                <a:spcPct val="80000"/>
              </a:lnSpc>
              <a:buFont typeface="Wingdings" pitchFamily="2" charset="2"/>
              <a:buNone/>
              <a:defRPr/>
            </a:pPr>
            <a:r>
              <a:rPr lang="en-US" sz="2400" dirty="0" smtClean="0">
                <a:latin typeface="Times New Roman" pitchFamily="18" charset="0"/>
              </a:rPr>
              <a:t>  </a:t>
            </a:r>
          </a:p>
          <a:p>
            <a:pPr eaLnBrk="1" hangingPunct="1">
              <a:lnSpc>
                <a:spcPct val="80000"/>
              </a:lnSpc>
              <a:defRPr/>
            </a:pPr>
            <a:r>
              <a:rPr lang="en-US" sz="2400" dirty="0" smtClean="0">
                <a:latin typeface="Times New Roman" pitchFamily="18" charset="0"/>
              </a:rPr>
              <a:t>Team athletes file needed to replace a swimmer who was not initially in the meet because of a no show</a:t>
            </a:r>
          </a:p>
          <a:p>
            <a:pPr lvl="1" eaLnBrk="1" hangingPunct="1">
              <a:lnSpc>
                <a:spcPct val="80000"/>
              </a:lnSpc>
              <a:defRPr/>
            </a:pPr>
            <a:r>
              <a:rPr lang="en-US" sz="2000" dirty="0" smtClean="0">
                <a:latin typeface="Times New Roman" pitchFamily="18" charset="0"/>
              </a:rPr>
              <a:t>You must be able to prove that the swimmer is part of your team </a:t>
            </a:r>
          </a:p>
          <a:p>
            <a:pPr lvl="1" eaLnBrk="1" hangingPunct="1">
              <a:lnSpc>
                <a:spcPct val="80000"/>
              </a:lnSpc>
              <a:defRPr/>
            </a:pPr>
            <a:r>
              <a:rPr lang="en-US" sz="2000" b="1" dirty="0" smtClean="0">
                <a:latin typeface="Times New Roman" pitchFamily="18" charset="0"/>
              </a:rPr>
              <a:t>If the swimmer is not in your Athlete roster export, they will not be eligible to swim.  This rule has to do with the league’s insurance.</a:t>
            </a:r>
            <a:endParaRPr lang="en-US" sz="2400" dirty="0" smtClean="0">
              <a:latin typeface="Times New Roman" pitchFamily="18" charset="0"/>
            </a:endParaRPr>
          </a:p>
          <a:p>
            <a:pPr>
              <a:defRPr/>
            </a:pP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body" idx="1"/>
          </p:nvPr>
        </p:nvSpPr>
        <p:spPr>
          <a:xfrm>
            <a:off x="457200" y="304800"/>
            <a:ext cx="8686800" cy="5821363"/>
          </a:xfrm>
        </p:spPr>
        <p:txBody>
          <a:bodyPr/>
          <a:lstStyle/>
          <a:p>
            <a:pPr lvl="1" eaLnBrk="1" hangingPunct="1">
              <a:lnSpc>
                <a:spcPct val="90000"/>
              </a:lnSpc>
              <a:defRPr/>
            </a:pPr>
            <a:r>
              <a:rPr lang="en-US" dirty="0" smtClean="0">
                <a:latin typeface="Times New Roman" pitchFamily="18" charset="0"/>
              </a:rPr>
              <a:t>Import Home and Away Team's Entries and athletes</a:t>
            </a:r>
          </a:p>
          <a:p>
            <a:pPr lvl="2" eaLnBrk="1" hangingPunct="1">
              <a:lnSpc>
                <a:spcPct val="90000"/>
              </a:lnSpc>
              <a:defRPr/>
            </a:pPr>
            <a:r>
              <a:rPr lang="en-US" b="1" dirty="0" smtClean="0">
                <a:latin typeface="Times New Roman" pitchFamily="18" charset="0"/>
              </a:rPr>
              <a:t>File/Import/Entries</a:t>
            </a:r>
            <a:r>
              <a:rPr lang="en-US" dirty="0" smtClean="0">
                <a:latin typeface="Times New Roman" pitchFamily="18" charset="0"/>
              </a:rPr>
              <a:t> – select file from appropriate drive.  Select match on event number and include entries with no times</a:t>
            </a:r>
          </a:p>
          <a:p>
            <a:pPr lvl="2" eaLnBrk="1" hangingPunct="1">
              <a:lnSpc>
                <a:spcPct val="90000"/>
              </a:lnSpc>
              <a:defRPr/>
            </a:pPr>
            <a:r>
              <a:rPr lang="en-US" b="1" dirty="0" smtClean="0">
                <a:latin typeface="Times New Roman" pitchFamily="18" charset="0"/>
              </a:rPr>
              <a:t>File/Import/Rosters only</a:t>
            </a:r>
            <a:r>
              <a:rPr lang="en-US" dirty="0" smtClean="0">
                <a:latin typeface="Times New Roman" pitchFamily="18" charset="0"/>
              </a:rPr>
              <a:t> – select file from appropriate drive</a:t>
            </a:r>
          </a:p>
          <a:p>
            <a:pPr lvl="1" eaLnBrk="1" hangingPunct="1">
              <a:lnSpc>
                <a:spcPct val="90000"/>
              </a:lnSpc>
              <a:defRPr/>
            </a:pPr>
            <a:r>
              <a:rPr lang="en-US" dirty="0" smtClean="0">
                <a:latin typeface="Times New Roman" pitchFamily="18" charset="0"/>
              </a:rPr>
              <a:t>Seed Home and Away team’s entries</a:t>
            </a:r>
          </a:p>
          <a:p>
            <a:pPr lvl="2" eaLnBrk="1" hangingPunct="1">
              <a:lnSpc>
                <a:spcPct val="90000"/>
              </a:lnSpc>
              <a:defRPr/>
            </a:pPr>
            <a:r>
              <a:rPr lang="en-US" b="1" dirty="0" smtClean="0">
                <a:latin typeface="Times New Roman" pitchFamily="18" charset="0"/>
              </a:rPr>
              <a:t>Seeding/Select All/Start Seeding: </a:t>
            </a:r>
            <a:r>
              <a:rPr lang="en-US" dirty="0" smtClean="0">
                <a:latin typeface="Times New Roman" pitchFamily="18" charset="0"/>
              </a:rPr>
              <a:t>you will not need to seed the meet if the entries you have imported from Team Manager include correct heat and lane information from both teams.  This can be checked by selecting the run meet option and checking for names in events.  If this is blank then you will need to seed the meet and let the coaches know that any lanes and heats assigned in team manager are not correct.</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rrowheads="1"/>
          </p:cNvSpPr>
          <p:nvPr>
            <p:ph type="title"/>
          </p:nvPr>
        </p:nvSpPr>
        <p:spPr/>
        <p:txBody>
          <a:bodyPr/>
          <a:lstStyle/>
          <a:p>
            <a:pPr eaLnBrk="1" hangingPunct="1">
              <a:defRPr/>
            </a:pPr>
            <a:endParaRPr lang="en-US" smtClean="0"/>
          </a:p>
        </p:txBody>
      </p:sp>
      <p:pic>
        <p:nvPicPr>
          <p:cNvPr id="33795" name="Picture 3"/>
          <p:cNvPicPr>
            <a:picLocks noGrp="1" noChangeAspect="1" noChangeArrowheads="1"/>
          </p:cNvPicPr>
          <p:nvPr>
            <p:ph type="body" idx="1"/>
          </p:nvPr>
        </p:nvPicPr>
        <p:blipFill>
          <a:blip r:embed="rId2"/>
          <a:srcRect/>
          <a:stretch>
            <a:fillRect/>
          </a:stretch>
        </p:blipFill>
        <p:spPr>
          <a:xfrm>
            <a:off x="457200" y="304800"/>
            <a:ext cx="8229600" cy="5821363"/>
          </a:xfrm>
        </p:spPr>
      </p:pic>
      <p:sp>
        <p:nvSpPr>
          <p:cNvPr id="33796" name="Oval 4"/>
          <p:cNvSpPr>
            <a:spLocks noChangeArrowheads="1"/>
          </p:cNvSpPr>
          <p:nvPr/>
        </p:nvSpPr>
        <p:spPr bwMode="auto">
          <a:xfrm>
            <a:off x="533400" y="533400"/>
            <a:ext cx="2514600" cy="381000"/>
          </a:xfrm>
          <a:prstGeom prst="ellipse">
            <a:avLst/>
          </a:prstGeom>
          <a:noFill/>
          <a:ln w="19050">
            <a:solidFill>
              <a:srgbClr val="FF0000"/>
            </a:solidFill>
            <a:round/>
            <a:headEnd/>
            <a:tailEnd/>
          </a:ln>
        </p:spPr>
        <p:txBody>
          <a:bodyPr wrap="none" anchor="ctr"/>
          <a:lstStyle/>
          <a:p>
            <a:endParaRPr lang="en-US"/>
          </a:p>
        </p:txBody>
      </p:sp>
      <p:sp>
        <p:nvSpPr>
          <p:cNvPr id="33797" name="Line 5"/>
          <p:cNvSpPr>
            <a:spLocks noChangeShapeType="1"/>
          </p:cNvSpPr>
          <p:nvPr/>
        </p:nvSpPr>
        <p:spPr bwMode="auto">
          <a:xfrm flipH="1" flipV="1">
            <a:off x="3048000" y="762000"/>
            <a:ext cx="2286000" cy="152400"/>
          </a:xfrm>
          <a:prstGeom prst="line">
            <a:avLst/>
          </a:prstGeom>
          <a:noFill/>
          <a:ln w="19050">
            <a:solidFill>
              <a:srgbClr val="FF0000"/>
            </a:solidFill>
            <a:round/>
            <a:headEnd/>
            <a:tailEnd type="triangle" w="med" len="med"/>
          </a:ln>
        </p:spPr>
        <p:txBody>
          <a:bodyPr/>
          <a:lstStyle/>
          <a:p>
            <a:endParaRPr lang="en-US"/>
          </a:p>
        </p:txBody>
      </p:sp>
      <p:sp>
        <p:nvSpPr>
          <p:cNvPr id="33798" name="Text Box 6"/>
          <p:cNvSpPr txBox="1">
            <a:spLocks noChangeArrowheads="1"/>
          </p:cNvSpPr>
          <p:nvPr/>
        </p:nvSpPr>
        <p:spPr bwMode="auto">
          <a:xfrm>
            <a:off x="5318125" y="658813"/>
            <a:ext cx="3292475" cy="2308225"/>
          </a:xfrm>
          <a:prstGeom prst="rect">
            <a:avLst/>
          </a:prstGeom>
          <a:solidFill>
            <a:schemeClr val="bg2"/>
          </a:solidFill>
          <a:ln w="19050">
            <a:solidFill>
              <a:srgbClr val="FF0000"/>
            </a:solidFill>
            <a:miter lim="800000"/>
            <a:headEnd/>
            <a:tailEnd/>
          </a:ln>
        </p:spPr>
        <p:txBody>
          <a:bodyPr>
            <a:spAutoFit/>
          </a:bodyPr>
          <a:lstStyle/>
          <a:p>
            <a:pPr marL="342900" indent="-342900">
              <a:buFontTx/>
              <a:buAutoNum type="arabicPeriod"/>
            </a:pPr>
            <a:r>
              <a:rPr lang="en-US" b="1">
                <a:latin typeface="Times New Roman" pitchFamily="18" charset="0"/>
              </a:rPr>
              <a:t>Choose Select All to choose events to seed</a:t>
            </a:r>
          </a:p>
          <a:p>
            <a:pPr marL="342900" indent="-342900">
              <a:buFontTx/>
              <a:buAutoNum type="arabicPeriod"/>
            </a:pPr>
            <a:r>
              <a:rPr lang="en-US" b="1">
                <a:latin typeface="Times New Roman" pitchFamily="18" charset="0"/>
              </a:rPr>
              <a:t>Preview selection allows for individual events to be edited/changed</a:t>
            </a:r>
          </a:p>
          <a:p>
            <a:pPr marL="342900" indent="-342900">
              <a:buFontTx/>
              <a:buAutoNum type="arabicPeriod"/>
            </a:pPr>
            <a:r>
              <a:rPr lang="en-US" b="1">
                <a:latin typeface="Times New Roman" pitchFamily="18" charset="0"/>
              </a:rPr>
              <a:t>Entries etc. allow for quick view of what an event looks like for a meet.</a:t>
            </a:r>
          </a:p>
        </p:txBody>
      </p:sp>
      <p:sp>
        <p:nvSpPr>
          <p:cNvPr id="33799" name="Oval 7"/>
          <p:cNvSpPr>
            <a:spLocks noChangeArrowheads="1"/>
          </p:cNvSpPr>
          <p:nvPr/>
        </p:nvSpPr>
        <p:spPr bwMode="auto">
          <a:xfrm>
            <a:off x="6172200" y="3200400"/>
            <a:ext cx="1676400" cy="304800"/>
          </a:xfrm>
          <a:prstGeom prst="ellipse">
            <a:avLst/>
          </a:prstGeom>
          <a:noFill/>
          <a:ln w="19050">
            <a:solidFill>
              <a:srgbClr val="FF0000"/>
            </a:solidFill>
            <a:round/>
            <a:headEnd/>
            <a:tailEnd/>
          </a:ln>
        </p:spPr>
        <p:txBody>
          <a:bodyPr wrap="none" anchor="ctr"/>
          <a:lstStyle/>
          <a:p>
            <a:endParaRPr lang="en-US"/>
          </a:p>
        </p:txBody>
      </p:sp>
      <p:sp>
        <p:nvSpPr>
          <p:cNvPr id="33800" name="Line 8"/>
          <p:cNvSpPr>
            <a:spLocks noChangeShapeType="1"/>
          </p:cNvSpPr>
          <p:nvPr/>
        </p:nvSpPr>
        <p:spPr bwMode="auto">
          <a:xfrm>
            <a:off x="5791200" y="2971800"/>
            <a:ext cx="457200" cy="304800"/>
          </a:xfrm>
          <a:prstGeom prst="line">
            <a:avLst/>
          </a:prstGeom>
          <a:noFill/>
          <a:ln w="19050">
            <a:solidFill>
              <a:srgbClr val="FF0000"/>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rrowheads="1"/>
          </p:cNvSpPr>
          <p:nvPr>
            <p:ph type="title"/>
          </p:nvPr>
        </p:nvSpPr>
        <p:spPr/>
        <p:txBody>
          <a:bodyPr/>
          <a:lstStyle/>
          <a:p>
            <a:pPr eaLnBrk="1" hangingPunct="1">
              <a:defRPr/>
            </a:pPr>
            <a:endParaRPr lang="en-US" smtClean="0"/>
          </a:p>
        </p:txBody>
      </p:sp>
      <p:pic>
        <p:nvPicPr>
          <p:cNvPr id="34819" name="Picture 3"/>
          <p:cNvPicPr>
            <a:picLocks noGrp="1" noChangeAspect="1" noChangeArrowheads="1"/>
          </p:cNvPicPr>
          <p:nvPr>
            <p:ph type="body" idx="1"/>
          </p:nvPr>
        </p:nvPicPr>
        <p:blipFill>
          <a:blip r:embed="rId2"/>
          <a:srcRect/>
          <a:stretch>
            <a:fillRect/>
          </a:stretch>
        </p:blipFill>
        <p:spPr>
          <a:xfrm>
            <a:off x="457200" y="304800"/>
            <a:ext cx="8229600" cy="5821363"/>
          </a:xfrm>
        </p:spPr>
      </p:pic>
      <p:sp>
        <p:nvSpPr>
          <p:cNvPr id="34820" name="Rectangle 4"/>
          <p:cNvSpPr>
            <a:spLocks noChangeArrowheads="1"/>
          </p:cNvSpPr>
          <p:nvPr/>
        </p:nvSpPr>
        <p:spPr bwMode="auto">
          <a:xfrm>
            <a:off x="4191000" y="1066800"/>
            <a:ext cx="1066800" cy="533400"/>
          </a:xfrm>
          <a:prstGeom prst="rect">
            <a:avLst/>
          </a:prstGeom>
          <a:solidFill>
            <a:schemeClr val="accent1">
              <a:alpha val="0"/>
            </a:schemeClr>
          </a:solidFill>
          <a:ln w="19050">
            <a:solidFill>
              <a:srgbClr val="FF0000"/>
            </a:solidFill>
            <a:miter lim="800000"/>
            <a:headEnd/>
            <a:tailEnd/>
          </a:ln>
        </p:spPr>
        <p:txBody>
          <a:bodyPr wrap="none" anchor="ctr"/>
          <a:lstStyle/>
          <a:p>
            <a:endParaRPr lang="en-US"/>
          </a:p>
        </p:txBody>
      </p:sp>
      <p:sp>
        <p:nvSpPr>
          <p:cNvPr id="34821" name="Oval 9"/>
          <p:cNvSpPr>
            <a:spLocks noChangeArrowheads="1"/>
          </p:cNvSpPr>
          <p:nvPr/>
        </p:nvSpPr>
        <p:spPr bwMode="auto">
          <a:xfrm>
            <a:off x="2743200" y="3352800"/>
            <a:ext cx="2286000" cy="533400"/>
          </a:xfrm>
          <a:prstGeom prst="ellipse">
            <a:avLst/>
          </a:prstGeom>
          <a:noFill/>
          <a:ln w="25400">
            <a:solidFill>
              <a:srgbClr val="FF0000"/>
            </a:solidFill>
            <a:round/>
            <a:headEnd/>
            <a:tailEnd/>
          </a:ln>
        </p:spPr>
        <p:txBody>
          <a:bodyPr wrap="none" anchor="ctr"/>
          <a:lstStyle/>
          <a:p>
            <a:endParaRPr lang="en-US"/>
          </a:p>
        </p:txBody>
      </p:sp>
      <p:sp>
        <p:nvSpPr>
          <p:cNvPr id="34822" name="Oval 10"/>
          <p:cNvSpPr>
            <a:spLocks noChangeArrowheads="1"/>
          </p:cNvSpPr>
          <p:nvPr/>
        </p:nvSpPr>
        <p:spPr bwMode="auto">
          <a:xfrm>
            <a:off x="5715000" y="3352800"/>
            <a:ext cx="1219200" cy="533400"/>
          </a:xfrm>
          <a:prstGeom prst="ellipse">
            <a:avLst/>
          </a:prstGeom>
          <a:noFill/>
          <a:ln w="25400">
            <a:solidFill>
              <a:srgbClr val="FF0000"/>
            </a:solidFill>
            <a:round/>
            <a:headEnd/>
            <a:tailEnd/>
          </a:ln>
        </p:spPr>
        <p:txBody>
          <a:bodyPr wrap="none" anchor="ctr"/>
          <a:lstStyle/>
          <a:p>
            <a:endParaRPr lang="en-US"/>
          </a:p>
        </p:txBody>
      </p:sp>
      <p:sp>
        <p:nvSpPr>
          <p:cNvPr id="34823" name="Oval 11"/>
          <p:cNvSpPr>
            <a:spLocks noChangeArrowheads="1"/>
          </p:cNvSpPr>
          <p:nvPr/>
        </p:nvSpPr>
        <p:spPr bwMode="auto">
          <a:xfrm>
            <a:off x="381000" y="457200"/>
            <a:ext cx="1295400" cy="381000"/>
          </a:xfrm>
          <a:prstGeom prst="ellipse">
            <a:avLst/>
          </a:prstGeom>
          <a:noFill/>
          <a:ln w="25400">
            <a:solidFill>
              <a:srgbClr val="FF0000"/>
            </a:solidFill>
            <a:round/>
            <a:headEnd/>
            <a:tailEnd/>
          </a:ln>
        </p:spPr>
        <p:txBody>
          <a:bodyPr wrap="none" anchor="ctr"/>
          <a:lstStyle/>
          <a:p>
            <a:endParaRPr lang="en-US"/>
          </a:p>
        </p:txBody>
      </p:sp>
      <p:sp>
        <p:nvSpPr>
          <p:cNvPr id="34824" name="Text Box 12"/>
          <p:cNvSpPr txBox="1">
            <a:spLocks noChangeArrowheads="1"/>
          </p:cNvSpPr>
          <p:nvPr/>
        </p:nvSpPr>
        <p:spPr bwMode="auto">
          <a:xfrm>
            <a:off x="5546725" y="304800"/>
            <a:ext cx="3597275" cy="2670175"/>
          </a:xfrm>
          <a:prstGeom prst="rect">
            <a:avLst/>
          </a:prstGeom>
          <a:solidFill>
            <a:schemeClr val="bg2"/>
          </a:solidFill>
          <a:ln w="25400">
            <a:solidFill>
              <a:srgbClr val="FF0000"/>
            </a:solidFill>
            <a:miter lim="800000"/>
            <a:headEnd/>
            <a:tailEnd/>
          </a:ln>
        </p:spPr>
        <p:txBody>
          <a:bodyPr>
            <a:spAutoFit/>
          </a:bodyPr>
          <a:lstStyle/>
          <a:p>
            <a:pPr marL="342900" indent="-342900">
              <a:buFontTx/>
              <a:buAutoNum type="arabicPeriod"/>
            </a:pPr>
            <a:r>
              <a:rPr lang="en-US" sz="1400" b="1">
                <a:latin typeface="Times New Roman" pitchFamily="18" charset="0"/>
              </a:rPr>
              <a:t>The add, edit, delete functions allow for the manipulation of athlete lists</a:t>
            </a:r>
          </a:p>
          <a:p>
            <a:pPr marL="342900" indent="-342900">
              <a:buFontTx/>
              <a:buAutoNum type="arabicPeriod"/>
            </a:pPr>
            <a:r>
              <a:rPr lang="en-US" sz="1400" b="1">
                <a:latin typeface="Times New Roman" pitchFamily="18" charset="0"/>
              </a:rPr>
              <a:t>The SHOW options allow an operator to see ALL events an athletes may be eligible</a:t>
            </a:r>
          </a:p>
          <a:p>
            <a:pPr marL="342900" indent="-342900">
              <a:buFontTx/>
              <a:buAutoNum type="arabicPeriod"/>
            </a:pPr>
            <a:r>
              <a:rPr lang="en-US" sz="1400" b="1">
                <a:latin typeface="Times New Roman" pitchFamily="18" charset="0"/>
              </a:rPr>
              <a:t>The menu below allows an operator to see if an athlete’s information is complete – including HEAT and LANE, and you can select to scratch an athlete right here</a:t>
            </a:r>
          </a:p>
          <a:p>
            <a:pPr marL="342900" indent="-342900">
              <a:buFontTx/>
              <a:buAutoNum type="arabicPeriod"/>
            </a:pPr>
            <a:r>
              <a:rPr lang="en-US" sz="1400" b="1">
                <a:latin typeface="Times New Roman" pitchFamily="18" charset="0"/>
              </a:rPr>
              <a:t>Relay information from a swimmer can be seen and edited here</a:t>
            </a:r>
          </a:p>
        </p:txBody>
      </p:sp>
      <p:sp>
        <p:nvSpPr>
          <p:cNvPr id="34825" name="Line 13"/>
          <p:cNvSpPr>
            <a:spLocks noChangeShapeType="1"/>
          </p:cNvSpPr>
          <p:nvPr/>
        </p:nvSpPr>
        <p:spPr bwMode="auto">
          <a:xfrm flipH="1">
            <a:off x="1600200" y="457200"/>
            <a:ext cx="3886200" cy="76200"/>
          </a:xfrm>
          <a:prstGeom prst="line">
            <a:avLst/>
          </a:prstGeom>
          <a:noFill/>
          <a:ln w="25400">
            <a:solidFill>
              <a:srgbClr val="FF0000"/>
            </a:solidFill>
            <a:round/>
            <a:headEnd/>
            <a:tailEnd type="triangle" w="med" len="med"/>
          </a:ln>
        </p:spPr>
        <p:txBody>
          <a:bodyPr/>
          <a:lstStyle/>
          <a:p>
            <a:endParaRPr lang="en-US"/>
          </a:p>
        </p:txBody>
      </p:sp>
      <p:sp>
        <p:nvSpPr>
          <p:cNvPr id="34826" name="Line 14"/>
          <p:cNvSpPr>
            <a:spLocks noChangeShapeType="1"/>
          </p:cNvSpPr>
          <p:nvPr/>
        </p:nvSpPr>
        <p:spPr bwMode="auto">
          <a:xfrm flipH="1">
            <a:off x="4953000" y="838200"/>
            <a:ext cx="609600" cy="152400"/>
          </a:xfrm>
          <a:prstGeom prst="line">
            <a:avLst/>
          </a:prstGeom>
          <a:noFill/>
          <a:ln w="25400">
            <a:solidFill>
              <a:srgbClr val="FF0000"/>
            </a:solidFill>
            <a:round/>
            <a:headEnd/>
            <a:tailEnd type="triangle" w="med" len="med"/>
          </a:ln>
        </p:spPr>
        <p:txBody>
          <a:bodyPr/>
          <a:lstStyle/>
          <a:p>
            <a:endParaRPr lang="en-US"/>
          </a:p>
        </p:txBody>
      </p:sp>
      <p:sp>
        <p:nvSpPr>
          <p:cNvPr id="34827" name="Line 15"/>
          <p:cNvSpPr>
            <a:spLocks noChangeShapeType="1"/>
          </p:cNvSpPr>
          <p:nvPr/>
        </p:nvSpPr>
        <p:spPr bwMode="auto">
          <a:xfrm flipH="1">
            <a:off x="4114800" y="1600200"/>
            <a:ext cx="1447800" cy="1676400"/>
          </a:xfrm>
          <a:prstGeom prst="line">
            <a:avLst/>
          </a:prstGeom>
          <a:noFill/>
          <a:ln w="25400">
            <a:solidFill>
              <a:srgbClr val="FF0000"/>
            </a:solidFill>
            <a:round/>
            <a:headEnd/>
            <a:tailEnd type="triangle" w="med" len="med"/>
          </a:ln>
        </p:spPr>
        <p:txBody>
          <a:bodyPr/>
          <a:lstStyle/>
          <a:p>
            <a:endParaRPr lang="en-US"/>
          </a:p>
        </p:txBody>
      </p:sp>
      <p:sp>
        <p:nvSpPr>
          <p:cNvPr id="34828" name="Line 16"/>
          <p:cNvSpPr>
            <a:spLocks noChangeShapeType="1"/>
          </p:cNvSpPr>
          <p:nvPr/>
        </p:nvSpPr>
        <p:spPr bwMode="auto">
          <a:xfrm flipH="1">
            <a:off x="6629400" y="2971800"/>
            <a:ext cx="152400" cy="381000"/>
          </a:xfrm>
          <a:prstGeom prst="line">
            <a:avLst/>
          </a:prstGeom>
          <a:noFill/>
          <a:ln w="25400">
            <a:solidFill>
              <a:srgbClr val="FF0000"/>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rrowheads="1"/>
          </p:cNvSpPr>
          <p:nvPr>
            <p:ph type="title"/>
          </p:nvPr>
        </p:nvSpPr>
        <p:spPr/>
        <p:txBody>
          <a:bodyPr/>
          <a:lstStyle/>
          <a:p>
            <a:pPr eaLnBrk="1" hangingPunct="1">
              <a:defRPr/>
            </a:pPr>
            <a:endParaRPr lang="en-US" smtClean="0"/>
          </a:p>
        </p:txBody>
      </p:sp>
      <p:pic>
        <p:nvPicPr>
          <p:cNvPr id="35843" name="Picture 3"/>
          <p:cNvPicPr>
            <a:picLocks noGrp="1" noChangeAspect="1" noChangeArrowheads="1"/>
          </p:cNvPicPr>
          <p:nvPr>
            <p:ph type="body" idx="1"/>
          </p:nvPr>
        </p:nvPicPr>
        <p:blipFill>
          <a:blip r:embed="rId2"/>
          <a:srcRect/>
          <a:stretch>
            <a:fillRect/>
          </a:stretch>
        </p:blipFill>
        <p:spPr>
          <a:xfrm>
            <a:off x="457200" y="304800"/>
            <a:ext cx="8229600" cy="5821363"/>
          </a:xfrm>
        </p:spPr>
      </p:pic>
      <p:sp>
        <p:nvSpPr>
          <p:cNvPr id="35844" name="Oval 4"/>
          <p:cNvSpPr>
            <a:spLocks noChangeArrowheads="1"/>
          </p:cNvSpPr>
          <p:nvPr/>
        </p:nvSpPr>
        <p:spPr bwMode="auto">
          <a:xfrm>
            <a:off x="1828800" y="533400"/>
            <a:ext cx="762000" cy="304800"/>
          </a:xfrm>
          <a:prstGeom prst="ellipse">
            <a:avLst/>
          </a:prstGeom>
          <a:noFill/>
          <a:ln w="19050">
            <a:solidFill>
              <a:srgbClr val="FF0000"/>
            </a:solidFill>
            <a:round/>
            <a:headEnd/>
            <a:tailEnd/>
          </a:ln>
        </p:spPr>
        <p:txBody>
          <a:bodyPr wrap="none" anchor="ctr"/>
          <a:lstStyle/>
          <a:p>
            <a:endParaRPr lang="en-US"/>
          </a:p>
        </p:txBody>
      </p:sp>
      <p:sp>
        <p:nvSpPr>
          <p:cNvPr id="35845" name="Oval 5"/>
          <p:cNvSpPr>
            <a:spLocks noChangeArrowheads="1"/>
          </p:cNvSpPr>
          <p:nvPr/>
        </p:nvSpPr>
        <p:spPr bwMode="auto">
          <a:xfrm>
            <a:off x="2971800" y="4038600"/>
            <a:ext cx="2819400" cy="457200"/>
          </a:xfrm>
          <a:prstGeom prst="ellipse">
            <a:avLst/>
          </a:prstGeom>
          <a:noFill/>
          <a:ln w="19050">
            <a:solidFill>
              <a:srgbClr val="FF0000"/>
            </a:solidFill>
            <a:round/>
            <a:headEnd/>
            <a:tailEnd/>
          </a:ln>
        </p:spPr>
        <p:txBody>
          <a:bodyPr wrap="none" anchor="ctr"/>
          <a:lstStyle/>
          <a:p>
            <a:endParaRPr lang="en-US"/>
          </a:p>
        </p:txBody>
      </p:sp>
      <p:sp>
        <p:nvSpPr>
          <p:cNvPr id="35846" name="Oval 6"/>
          <p:cNvSpPr>
            <a:spLocks noChangeArrowheads="1"/>
          </p:cNvSpPr>
          <p:nvPr/>
        </p:nvSpPr>
        <p:spPr bwMode="auto">
          <a:xfrm>
            <a:off x="1066800" y="3200400"/>
            <a:ext cx="1295400" cy="304800"/>
          </a:xfrm>
          <a:prstGeom prst="ellipse">
            <a:avLst/>
          </a:prstGeom>
          <a:noFill/>
          <a:ln w="19050">
            <a:solidFill>
              <a:srgbClr val="FF0000"/>
            </a:solidFill>
            <a:round/>
            <a:headEnd/>
            <a:tailEnd/>
          </a:ln>
        </p:spPr>
        <p:txBody>
          <a:bodyPr wrap="none" anchor="ctr"/>
          <a:lstStyle/>
          <a:p>
            <a:endParaRPr lang="en-US"/>
          </a:p>
        </p:txBody>
      </p:sp>
      <p:sp>
        <p:nvSpPr>
          <p:cNvPr id="35847" name="Line 7"/>
          <p:cNvSpPr>
            <a:spLocks noChangeShapeType="1"/>
          </p:cNvSpPr>
          <p:nvPr/>
        </p:nvSpPr>
        <p:spPr bwMode="auto">
          <a:xfrm flipH="1">
            <a:off x="1905000" y="2743200"/>
            <a:ext cx="304800" cy="457200"/>
          </a:xfrm>
          <a:prstGeom prst="line">
            <a:avLst/>
          </a:prstGeom>
          <a:noFill/>
          <a:ln w="15875">
            <a:solidFill>
              <a:srgbClr val="FF0000"/>
            </a:solidFill>
            <a:round/>
            <a:headEnd/>
            <a:tailEnd type="triangle" w="med" len="med"/>
          </a:ln>
        </p:spPr>
        <p:txBody>
          <a:bodyPr/>
          <a:lstStyle/>
          <a:p>
            <a:endParaRPr lang="en-US"/>
          </a:p>
        </p:txBody>
      </p:sp>
      <p:sp>
        <p:nvSpPr>
          <p:cNvPr id="35848" name="Line 8"/>
          <p:cNvSpPr>
            <a:spLocks noChangeShapeType="1"/>
          </p:cNvSpPr>
          <p:nvPr/>
        </p:nvSpPr>
        <p:spPr bwMode="auto">
          <a:xfrm flipH="1" flipV="1">
            <a:off x="2590800" y="685800"/>
            <a:ext cx="762000" cy="76200"/>
          </a:xfrm>
          <a:prstGeom prst="line">
            <a:avLst/>
          </a:prstGeom>
          <a:noFill/>
          <a:ln w="19050">
            <a:solidFill>
              <a:srgbClr val="FF0000"/>
            </a:solidFill>
            <a:round/>
            <a:headEnd/>
            <a:tailEnd type="triangle" w="med" len="med"/>
          </a:ln>
        </p:spPr>
        <p:txBody>
          <a:bodyPr/>
          <a:lstStyle/>
          <a:p>
            <a:endParaRPr lang="en-US"/>
          </a:p>
        </p:txBody>
      </p:sp>
      <p:sp>
        <p:nvSpPr>
          <p:cNvPr id="35849" name="Text Box 9"/>
          <p:cNvSpPr txBox="1">
            <a:spLocks noChangeArrowheads="1"/>
          </p:cNvSpPr>
          <p:nvPr/>
        </p:nvSpPr>
        <p:spPr bwMode="auto">
          <a:xfrm>
            <a:off x="3336925" y="506413"/>
            <a:ext cx="2682875" cy="600075"/>
          </a:xfrm>
          <a:prstGeom prst="rect">
            <a:avLst/>
          </a:prstGeom>
          <a:solidFill>
            <a:schemeClr val="bg2"/>
          </a:solidFill>
          <a:ln w="19050">
            <a:solidFill>
              <a:srgbClr val="FF0000"/>
            </a:solidFill>
            <a:miter lim="800000"/>
            <a:headEnd/>
            <a:tailEnd/>
          </a:ln>
        </p:spPr>
        <p:txBody>
          <a:bodyPr>
            <a:spAutoFit/>
          </a:bodyPr>
          <a:lstStyle/>
          <a:p>
            <a:pPr algn="ctr"/>
            <a:r>
              <a:rPr lang="en-US" sz="1600" b="1">
                <a:latin typeface="Times New Roman" pitchFamily="18" charset="0"/>
              </a:rPr>
              <a:t>Function allows for global name changes to relays</a:t>
            </a:r>
          </a:p>
        </p:txBody>
      </p:sp>
      <p:sp>
        <p:nvSpPr>
          <p:cNvPr id="35850" name="Text Box 10"/>
          <p:cNvSpPr txBox="1">
            <a:spLocks noChangeArrowheads="1"/>
          </p:cNvSpPr>
          <p:nvPr/>
        </p:nvSpPr>
        <p:spPr bwMode="auto">
          <a:xfrm>
            <a:off x="1524000" y="2209800"/>
            <a:ext cx="1447800" cy="749300"/>
          </a:xfrm>
          <a:prstGeom prst="rect">
            <a:avLst/>
          </a:prstGeom>
          <a:solidFill>
            <a:schemeClr val="bg2"/>
          </a:solidFill>
          <a:ln w="19050">
            <a:solidFill>
              <a:srgbClr val="FF0000"/>
            </a:solidFill>
            <a:miter lim="800000"/>
            <a:headEnd/>
            <a:tailEnd/>
          </a:ln>
        </p:spPr>
        <p:txBody>
          <a:bodyPr>
            <a:spAutoFit/>
          </a:bodyPr>
          <a:lstStyle/>
          <a:p>
            <a:pPr algn="ctr"/>
            <a:r>
              <a:rPr lang="en-US" sz="1400" b="1">
                <a:latin typeface="Times New Roman" pitchFamily="18" charset="0"/>
              </a:rPr>
              <a:t>Listed for selected school only</a:t>
            </a:r>
          </a:p>
        </p:txBody>
      </p:sp>
      <p:sp>
        <p:nvSpPr>
          <p:cNvPr id="35851" name="Line 11"/>
          <p:cNvSpPr>
            <a:spLocks noChangeShapeType="1"/>
          </p:cNvSpPr>
          <p:nvPr/>
        </p:nvSpPr>
        <p:spPr bwMode="auto">
          <a:xfrm flipH="1">
            <a:off x="4343400" y="1066800"/>
            <a:ext cx="76200" cy="2895600"/>
          </a:xfrm>
          <a:prstGeom prst="line">
            <a:avLst/>
          </a:prstGeom>
          <a:noFill/>
          <a:ln w="19050">
            <a:solidFill>
              <a:srgbClr val="FF0000"/>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rrowheads="1"/>
          </p:cNvSpPr>
          <p:nvPr>
            <p:ph type="title"/>
          </p:nvPr>
        </p:nvSpPr>
        <p:spPr/>
        <p:txBody>
          <a:bodyPr/>
          <a:lstStyle/>
          <a:p>
            <a:pPr eaLnBrk="1" hangingPunct="1">
              <a:defRPr/>
            </a:pPr>
            <a:r>
              <a:rPr lang="en-US" smtClean="0"/>
              <a:t>V. What to do prior to the meet.</a:t>
            </a:r>
          </a:p>
        </p:txBody>
      </p:sp>
      <p:sp>
        <p:nvSpPr>
          <p:cNvPr id="10243" name="Rectangle 3"/>
          <p:cNvSpPr>
            <a:spLocks noGrp="1" noChangeArrowheads="1"/>
          </p:cNvSpPr>
          <p:nvPr>
            <p:ph type="body" idx="1"/>
          </p:nvPr>
        </p:nvSpPr>
        <p:spPr>
          <a:xfrm>
            <a:off x="457200" y="1295400"/>
            <a:ext cx="8229600" cy="5029200"/>
          </a:xfrm>
        </p:spPr>
        <p:txBody>
          <a:bodyPr/>
          <a:lstStyle/>
          <a:p>
            <a:pPr eaLnBrk="1" hangingPunct="1">
              <a:defRPr/>
            </a:pPr>
            <a:r>
              <a:rPr lang="en-US" dirty="0" smtClean="0"/>
              <a:t>Pre-Meet Paperwork to do after you have both teams seeded for the meet.</a:t>
            </a:r>
          </a:p>
          <a:p>
            <a:pPr lvl="1" eaLnBrk="1" hangingPunct="1">
              <a:defRPr/>
            </a:pPr>
            <a:r>
              <a:rPr lang="en-US" dirty="0" smtClean="0"/>
              <a:t>Meet Program or Heat Sheet</a:t>
            </a:r>
          </a:p>
          <a:p>
            <a:pPr lvl="2" eaLnBrk="1" hangingPunct="1">
              <a:defRPr/>
            </a:pPr>
            <a:r>
              <a:rPr lang="en-US" b="1" dirty="0" smtClean="0"/>
              <a:t>Reports/Meet Program/Select All</a:t>
            </a:r>
            <a:r>
              <a:rPr lang="en-US" dirty="0" smtClean="0"/>
              <a:t>- </a:t>
            </a:r>
          </a:p>
          <a:p>
            <a:pPr lvl="3" eaLnBrk="1" hangingPunct="1">
              <a:defRPr/>
            </a:pPr>
            <a:r>
              <a:rPr lang="en-US" sz="2200" dirty="0" smtClean="0"/>
              <a:t>This will produce a heat sheet for coaches, officials and to post.  </a:t>
            </a:r>
          </a:p>
          <a:p>
            <a:pPr lvl="3" eaLnBrk="1" hangingPunct="1">
              <a:defRPr/>
            </a:pPr>
            <a:r>
              <a:rPr lang="en-US" sz="2200" dirty="0" smtClean="0"/>
              <a:t>Check these boxes before producing the report: </a:t>
            </a:r>
          </a:p>
          <a:p>
            <a:pPr lvl="4" eaLnBrk="1" hangingPunct="1">
              <a:defRPr/>
            </a:pPr>
            <a:r>
              <a:rPr lang="en-US" sz="2200" dirty="0" smtClean="0"/>
              <a:t>Triple Column, Time Standards, Entry Times, and set Relay Athlete Names to 4.  </a:t>
            </a:r>
          </a:p>
          <a:p>
            <a:pPr lvl="4" eaLnBrk="1" hangingPunct="1">
              <a:defRPr/>
            </a:pPr>
            <a:r>
              <a:rPr lang="en-US" sz="2200" dirty="0" smtClean="0"/>
              <a:t>Have coaches check for any corrections </a:t>
            </a:r>
            <a:r>
              <a:rPr lang="en-US" sz="2200" dirty="0" err="1" smtClean="0"/>
              <a:t>ie</a:t>
            </a:r>
            <a:r>
              <a:rPr lang="en-US" sz="2200" dirty="0" smtClean="0"/>
              <a:t>. a swimmer needs to be added or removed from the meet.</a:t>
            </a:r>
          </a:p>
          <a:p>
            <a:pPr lvl="1" eaLnBrk="1" hangingPunct="1">
              <a:buFont typeface="Wingdings" pitchFamily="2" charset="2"/>
              <a:buNone/>
              <a:defRPr/>
            </a:pPr>
            <a:endParaRPr lang="en-US" dirty="0" smtClean="0"/>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rrowheads="1"/>
          </p:cNvSpPr>
          <p:nvPr>
            <p:ph type="title"/>
          </p:nvPr>
        </p:nvSpPr>
        <p:spPr/>
        <p:txBody>
          <a:bodyPr/>
          <a:lstStyle/>
          <a:p>
            <a:pPr eaLnBrk="1" hangingPunct="1">
              <a:defRPr/>
            </a:pPr>
            <a:endParaRPr lang="en-US" smtClean="0"/>
          </a:p>
        </p:txBody>
      </p:sp>
      <p:pic>
        <p:nvPicPr>
          <p:cNvPr id="37891" name="Picture 3"/>
          <p:cNvPicPr>
            <a:picLocks noGrp="1" noChangeAspect="1" noChangeArrowheads="1"/>
          </p:cNvPicPr>
          <p:nvPr>
            <p:ph type="body" idx="1"/>
          </p:nvPr>
        </p:nvPicPr>
        <p:blipFill>
          <a:blip r:embed="rId2"/>
          <a:srcRect/>
          <a:stretch>
            <a:fillRect/>
          </a:stretch>
        </p:blipFill>
        <p:spPr>
          <a:xfrm>
            <a:off x="457200" y="304800"/>
            <a:ext cx="8229600" cy="5821363"/>
          </a:xfrm>
        </p:spPr>
      </p:pic>
      <p:sp>
        <p:nvSpPr>
          <p:cNvPr id="37892" name="Oval 4"/>
          <p:cNvSpPr>
            <a:spLocks noChangeArrowheads="1"/>
          </p:cNvSpPr>
          <p:nvPr/>
        </p:nvSpPr>
        <p:spPr bwMode="auto">
          <a:xfrm>
            <a:off x="685800" y="304800"/>
            <a:ext cx="1219200" cy="381000"/>
          </a:xfrm>
          <a:prstGeom prst="ellipse">
            <a:avLst/>
          </a:prstGeom>
          <a:noFill/>
          <a:ln w="19050">
            <a:solidFill>
              <a:srgbClr val="FF0000"/>
            </a:solidFill>
            <a:round/>
            <a:headEnd/>
            <a:tailEnd/>
          </a:ln>
        </p:spPr>
        <p:txBody>
          <a:bodyPr wrap="none" anchor="ctr"/>
          <a:lstStyle/>
          <a:p>
            <a:endParaRPr lang="en-US"/>
          </a:p>
        </p:txBody>
      </p:sp>
      <p:sp>
        <p:nvSpPr>
          <p:cNvPr id="37893" name="Line 5"/>
          <p:cNvSpPr>
            <a:spLocks noChangeShapeType="1"/>
          </p:cNvSpPr>
          <p:nvPr/>
        </p:nvSpPr>
        <p:spPr bwMode="auto">
          <a:xfrm flipH="1" flipV="1">
            <a:off x="2057400" y="533400"/>
            <a:ext cx="2286000" cy="76200"/>
          </a:xfrm>
          <a:prstGeom prst="line">
            <a:avLst/>
          </a:prstGeom>
          <a:noFill/>
          <a:ln w="19050">
            <a:solidFill>
              <a:srgbClr val="FF0000"/>
            </a:solidFill>
            <a:round/>
            <a:headEnd/>
            <a:tailEnd type="triangle" w="med" len="lg"/>
          </a:ln>
        </p:spPr>
        <p:txBody>
          <a:bodyPr/>
          <a:lstStyle/>
          <a:p>
            <a:endParaRPr lang="en-US"/>
          </a:p>
        </p:txBody>
      </p:sp>
      <p:sp>
        <p:nvSpPr>
          <p:cNvPr id="37894" name="Text Box 6"/>
          <p:cNvSpPr txBox="1">
            <a:spLocks noChangeArrowheads="1"/>
          </p:cNvSpPr>
          <p:nvPr/>
        </p:nvSpPr>
        <p:spPr bwMode="auto">
          <a:xfrm>
            <a:off x="4267200" y="304800"/>
            <a:ext cx="4343400" cy="1016000"/>
          </a:xfrm>
          <a:prstGeom prst="rect">
            <a:avLst/>
          </a:prstGeom>
          <a:solidFill>
            <a:schemeClr val="bg2"/>
          </a:solidFill>
          <a:ln w="9525">
            <a:solidFill>
              <a:srgbClr val="FF0000"/>
            </a:solidFill>
            <a:miter lim="800000"/>
            <a:headEnd/>
            <a:tailEnd/>
          </a:ln>
        </p:spPr>
        <p:txBody>
          <a:bodyPr>
            <a:spAutoFit/>
          </a:bodyPr>
          <a:lstStyle/>
          <a:p>
            <a:pPr>
              <a:buFontTx/>
              <a:buChar char="•"/>
            </a:pPr>
            <a:r>
              <a:rPr lang="en-US" sz="2000" b="1">
                <a:latin typeface="Times New Roman" pitchFamily="18" charset="0"/>
              </a:rPr>
              <a:t>Found in reports</a:t>
            </a:r>
          </a:p>
          <a:p>
            <a:pPr>
              <a:buFontTx/>
              <a:buChar char="•"/>
            </a:pPr>
            <a:r>
              <a:rPr lang="en-US" sz="2000" b="1">
                <a:latin typeface="Times New Roman" pitchFamily="18" charset="0"/>
              </a:rPr>
              <a:t>Used to create a heat sheet</a:t>
            </a:r>
          </a:p>
          <a:p>
            <a:pPr>
              <a:buFontTx/>
              <a:buChar char="•"/>
            </a:pPr>
            <a:r>
              <a:rPr lang="en-US" sz="2000" b="1">
                <a:latin typeface="Times New Roman" pitchFamily="18" charset="0"/>
              </a:rPr>
              <a:t>Choose select all then create report</a:t>
            </a:r>
          </a:p>
        </p:txBody>
      </p:sp>
      <p:sp>
        <p:nvSpPr>
          <p:cNvPr id="37895" name="Oval 7"/>
          <p:cNvSpPr>
            <a:spLocks noChangeArrowheads="1"/>
          </p:cNvSpPr>
          <p:nvPr/>
        </p:nvSpPr>
        <p:spPr bwMode="auto">
          <a:xfrm>
            <a:off x="1219200" y="4724400"/>
            <a:ext cx="1143000" cy="990600"/>
          </a:xfrm>
          <a:prstGeom prst="ellipse">
            <a:avLst/>
          </a:prstGeom>
          <a:noFill/>
          <a:ln w="19050">
            <a:solidFill>
              <a:srgbClr val="FF0000"/>
            </a:solidFill>
            <a:round/>
            <a:headEnd/>
            <a:tailEnd/>
          </a:ln>
        </p:spPr>
        <p:txBody>
          <a:bodyPr wrap="none" anchor="ctr"/>
          <a:lstStyle/>
          <a:p>
            <a:endParaRPr lang="en-US"/>
          </a:p>
        </p:txBody>
      </p:sp>
      <p:sp>
        <p:nvSpPr>
          <p:cNvPr id="37896" name="Line 8"/>
          <p:cNvSpPr>
            <a:spLocks noChangeShapeType="1"/>
          </p:cNvSpPr>
          <p:nvPr/>
        </p:nvSpPr>
        <p:spPr bwMode="auto">
          <a:xfrm flipH="1">
            <a:off x="2133600" y="3429000"/>
            <a:ext cx="1676400" cy="1295400"/>
          </a:xfrm>
          <a:prstGeom prst="line">
            <a:avLst/>
          </a:prstGeom>
          <a:noFill/>
          <a:ln w="19050">
            <a:solidFill>
              <a:srgbClr val="FF0000"/>
            </a:solidFill>
            <a:round/>
            <a:headEnd/>
            <a:tailEnd type="triangle" w="med" len="lg"/>
          </a:ln>
        </p:spPr>
        <p:txBody>
          <a:bodyPr/>
          <a:lstStyle/>
          <a:p>
            <a:endParaRPr lang="en-US"/>
          </a:p>
        </p:txBody>
      </p:sp>
      <p:sp>
        <p:nvSpPr>
          <p:cNvPr id="37897" name="Text Box 9"/>
          <p:cNvSpPr txBox="1">
            <a:spLocks noChangeArrowheads="1"/>
          </p:cNvSpPr>
          <p:nvPr/>
        </p:nvSpPr>
        <p:spPr bwMode="auto">
          <a:xfrm>
            <a:off x="3870325" y="3097213"/>
            <a:ext cx="4435475" cy="1311275"/>
          </a:xfrm>
          <a:prstGeom prst="rect">
            <a:avLst/>
          </a:prstGeom>
          <a:solidFill>
            <a:schemeClr val="bg2"/>
          </a:solidFill>
          <a:ln w="9525">
            <a:noFill/>
            <a:miter lim="800000"/>
            <a:headEnd/>
            <a:tailEnd/>
          </a:ln>
        </p:spPr>
        <p:txBody>
          <a:bodyPr>
            <a:spAutoFit/>
          </a:bodyPr>
          <a:lstStyle/>
          <a:p>
            <a:pPr marL="342900" indent="-342900">
              <a:buFontTx/>
              <a:buAutoNum type="arabicPeriod"/>
            </a:pPr>
            <a:r>
              <a:rPr lang="en-US" sz="2000" b="1">
                <a:latin typeface="Times New Roman" pitchFamily="18" charset="0"/>
              </a:rPr>
              <a:t>Format allows for different looks</a:t>
            </a:r>
          </a:p>
          <a:p>
            <a:pPr marL="342900" indent="-342900">
              <a:buFontTx/>
              <a:buAutoNum type="arabicPeriod"/>
            </a:pPr>
            <a:r>
              <a:rPr lang="en-US" sz="2000" b="1">
                <a:latin typeface="Times New Roman" pitchFamily="18" charset="0"/>
              </a:rPr>
              <a:t>The HTML function helps with website results or emailed reports for media, etc.</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body" idx="1"/>
          </p:nvPr>
        </p:nvSpPr>
        <p:spPr>
          <a:xfrm>
            <a:off x="457200" y="228600"/>
            <a:ext cx="8229600" cy="5897563"/>
          </a:xfrm>
        </p:spPr>
        <p:txBody>
          <a:bodyPr/>
          <a:lstStyle/>
          <a:p>
            <a:pPr lvl="1" eaLnBrk="1" hangingPunct="1">
              <a:lnSpc>
                <a:spcPct val="90000"/>
              </a:lnSpc>
              <a:defRPr/>
            </a:pPr>
            <a:r>
              <a:rPr lang="en-US" sz="2200" smtClean="0"/>
              <a:t>Timer Sheets </a:t>
            </a:r>
          </a:p>
          <a:p>
            <a:pPr lvl="2" eaLnBrk="1" hangingPunct="1">
              <a:lnSpc>
                <a:spcPct val="90000"/>
              </a:lnSpc>
              <a:defRPr/>
            </a:pPr>
            <a:r>
              <a:rPr lang="en-US" sz="2200" b="1" smtClean="0"/>
              <a:t>Report/Lane/timer sheets</a:t>
            </a:r>
            <a:r>
              <a:rPr lang="en-US" sz="2200" smtClean="0"/>
              <a:t> – </a:t>
            </a:r>
          </a:p>
          <a:p>
            <a:pPr lvl="2" eaLnBrk="1" hangingPunct="1">
              <a:lnSpc>
                <a:spcPct val="90000"/>
              </a:lnSpc>
              <a:defRPr/>
            </a:pPr>
            <a:r>
              <a:rPr lang="en-US" sz="2200" smtClean="0"/>
              <a:t>Select All or highlight events desired. (make sure you have checked the box to show Individual and relay events)  </a:t>
            </a:r>
          </a:p>
          <a:p>
            <a:pPr lvl="2" eaLnBrk="1" hangingPunct="1">
              <a:lnSpc>
                <a:spcPct val="90000"/>
              </a:lnSpc>
              <a:defRPr/>
            </a:pPr>
            <a:r>
              <a:rPr lang="en-US" sz="2200" smtClean="0"/>
              <a:t>Format check continuous or one or two events per page </a:t>
            </a:r>
          </a:p>
          <a:p>
            <a:pPr lvl="3" eaLnBrk="1" hangingPunct="1">
              <a:lnSpc>
                <a:spcPct val="90000"/>
              </a:lnSpc>
              <a:defRPr/>
            </a:pPr>
            <a:r>
              <a:rPr lang="en-US" sz="2200" smtClean="0"/>
              <a:t>(note this is up to the host team and the amount of paper you want to use as you can set it to one or two events per page or use the continuous and set the # of events break for continuous to any number that you want.) </a:t>
            </a:r>
          </a:p>
          <a:p>
            <a:pPr lvl="2" eaLnBrk="1" hangingPunct="1">
              <a:lnSpc>
                <a:spcPct val="90000"/>
              </a:lnSpc>
              <a:defRPr/>
            </a:pPr>
            <a:r>
              <a:rPr lang="en-US" sz="2200" smtClean="0"/>
              <a:t>Check include entry times, Double space and set relay swimmer names to four.  </a:t>
            </a:r>
          </a:p>
          <a:p>
            <a:pPr lvl="2" eaLnBrk="1" hangingPunct="1">
              <a:lnSpc>
                <a:spcPct val="90000"/>
              </a:lnSpc>
              <a:defRPr/>
            </a:pPr>
            <a:r>
              <a:rPr lang="en-US" sz="2200" smtClean="0"/>
              <a:t>This will allow timers to check off who swam and if the order changed.  </a:t>
            </a:r>
          </a:p>
          <a:p>
            <a:pPr lvl="2" eaLnBrk="1" hangingPunct="1">
              <a:lnSpc>
                <a:spcPct val="90000"/>
              </a:lnSpc>
              <a:defRPr/>
            </a:pPr>
            <a:r>
              <a:rPr lang="en-US" sz="2200" smtClean="0"/>
              <a:t>Set the lane range for the number of lanes that you have at your pool. (note you can reprint just one lane if you need to make corrections to that lane)  </a:t>
            </a:r>
          </a:p>
          <a:p>
            <a:pPr lvl="3" eaLnBrk="1" hangingPunct="1">
              <a:lnSpc>
                <a:spcPct val="90000"/>
              </a:lnSpc>
              <a:defRPr/>
            </a:pPr>
            <a:r>
              <a:rPr lang="en-US" sz="2200" smtClean="0"/>
              <a:t>Set sort by to Lane then event so that all of the sheets for one lane will print in order.  </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rrowheads="1"/>
          </p:cNvSpPr>
          <p:nvPr>
            <p:ph type="title"/>
          </p:nvPr>
        </p:nvSpPr>
        <p:spPr/>
        <p:txBody>
          <a:bodyPr/>
          <a:lstStyle/>
          <a:p>
            <a:pPr eaLnBrk="1" hangingPunct="1">
              <a:defRPr/>
            </a:pPr>
            <a:endParaRPr lang="en-US" smtClean="0"/>
          </a:p>
        </p:txBody>
      </p:sp>
      <p:pic>
        <p:nvPicPr>
          <p:cNvPr id="39939" name="Picture 3"/>
          <p:cNvPicPr>
            <a:picLocks noGrp="1" noChangeAspect="1" noChangeArrowheads="1"/>
          </p:cNvPicPr>
          <p:nvPr>
            <p:ph type="body" idx="1"/>
          </p:nvPr>
        </p:nvPicPr>
        <p:blipFill>
          <a:blip r:embed="rId2"/>
          <a:srcRect/>
          <a:stretch>
            <a:fillRect/>
          </a:stretch>
        </p:blipFill>
        <p:spPr>
          <a:xfrm>
            <a:off x="457200" y="304800"/>
            <a:ext cx="8229600" cy="5821363"/>
          </a:xfrm>
        </p:spPr>
      </p:pic>
      <p:sp>
        <p:nvSpPr>
          <p:cNvPr id="39940" name="Oval 4"/>
          <p:cNvSpPr>
            <a:spLocks noChangeArrowheads="1"/>
          </p:cNvSpPr>
          <p:nvPr/>
        </p:nvSpPr>
        <p:spPr bwMode="auto">
          <a:xfrm>
            <a:off x="685800" y="228600"/>
            <a:ext cx="1676400" cy="609600"/>
          </a:xfrm>
          <a:prstGeom prst="ellipse">
            <a:avLst/>
          </a:prstGeom>
          <a:noFill/>
          <a:ln w="19050">
            <a:solidFill>
              <a:srgbClr val="FF0000"/>
            </a:solidFill>
            <a:round/>
            <a:headEnd/>
            <a:tailEnd/>
          </a:ln>
        </p:spPr>
        <p:txBody>
          <a:bodyPr wrap="none" anchor="ctr"/>
          <a:lstStyle/>
          <a:p>
            <a:endParaRPr lang="en-US"/>
          </a:p>
        </p:txBody>
      </p:sp>
      <p:sp>
        <p:nvSpPr>
          <p:cNvPr id="39941" name="Oval 5"/>
          <p:cNvSpPr>
            <a:spLocks noChangeArrowheads="1"/>
          </p:cNvSpPr>
          <p:nvPr/>
        </p:nvSpPr>
        <p:spPr bwMode="auto">
          <a:xfrm>
            <a:off x="838200" y="4800600"/>
            <a:ext cx="1981200" cy="990600"/>
          </a:xfrm>
          <a:prstGeom prst="ellipse">
            <a:avLst/>
          </a:prstGeom>
          <a:noFill/>
          <a:ln w="19050">
            <a:solidFill>
              <a:srgbClr val="FF0000"/>
            </a:solidFill>
            <a:round/>
            <a:headEnd/>
            <a:tailEnd/>
          </a:ln>
        </p:spPr>
        <p:txBody>
          <a:bodyPr wrap="none" anchor="ctr"/>
          <a:lstStyle/>
          <a:p>
            <a:endParaRPr lang="en-US"/>
          </a:p>
        </p:txBody>
      </p:sp>
      <p:sp>
        <p:nvSpPr>
          <p:cNvPr id="39942" name="Line 6"/>
          <p:cNvSpPr>
            <a:spLocks noChangeShapeType="1"/>
          </p:cNvSpPr>
          <p:nvPr/>
        </p:nvSpPr>
        <p:spPr bwMode="auto">
          <a:xfrm flipH="1" flipV="1">
            <a:off x="2362200" y="685800"/>
            <a:ext cx="1219200" cy="228600"/>
          </a:xfrm>
          <a:prstGeom prst="line">
            <a:avLst/>
          </a:prstGeom>
          <a:noFill/>
          <a:ln w="19050">
            <a:solidFill>
              <a:srgbClr val="FF0000"/>
            </a:solidFill>
            <a:round/>
            <a:headEnd/>
            <a:tailEnd type="triangle" w="med" len="lg"/>
          </a:ln>
        </p:spPr>
        <p:txBody>
          <a:bodyPr/>
          <a:lstStyle/>
          <a:p>
            <a:endParaRPr lang="en-US"/>
          </a:p>
        </p:txBody>
      </p:sp>
      <p:sp>
        <p:nvSpPr>
          <p:cNvPr id="39943" name="Line 7"/>
          <p:cNvSpPr>
            <a:spLocks noChangeShapeType="1"/>
          </p:cNvSpPr>
          <p:nvPr/>
        </p:nvSpPr>
        <p:spPr bwMode="auto">
          <a:xfrm flipH="1">
            <a:off x="2514600" y="4267200"/>
            <a:ext cx="1066800" cy="609600"/>
          </a:xfrm>
          <a:prstGeom prst="line">
            <a:avLst/>
          </a:prstGeom>
          <a:noFill/>
          <a:ln w="19050">
            <a:solidFill>
              <a:srgbClr val="FF0000"/>
            </a:solidFill>
            <a:round/>
            <a:headEnd/>
            <a:tailEnd type="triangle" w="med" len="lg"/>
          </a:ln>
        </p:spPr>
        <p:txBody>
          <a:bodyPr/>
          <a:lstStyle/>
          <a:p>
            <a:endParaRPr lang="en-US"/>
          </a:p>
        </p:txBody>
      </p:sp>
      <p:sp>
        <p:nvSpPr>
          <p:cNvPr id="39944" name="Text Box 8"/>
          <p:cNvSpPr txBox="1">
            <a:spLocks noChangeArrowheads="1"/>
          </p:cNvSpPr>
          <p:nvPr/>
        </p:nvSpPr>
        <p:spPr bwMode="auto">
          <a:xfrm>
            <a:off x="3565525" y="658813"/>
            <a:ext cx="4740275" cy="1484312"/>
          </a:xfrm>
          <a:prstGeom prst="rect">
            <a:avLst/>
          </a:prstGeom>
          <a:solidFill>
            <a:schemeClr val="bg2"/>
          </a:solidFill>
          <a:ln w="19050">
            <a:solidFill>
              <a:srgbClr val="FF0000"/>
            </a:solidFill>
            <a:miter lim="800000"/>
            <a:headEnd/>
            <a:tailEnd/>
          </a:ln>
        </p:spPr>
        <p:txBody>
          <a:bodyPr>
            <a:spAutoFit/>
          </a:bodyPr>
          <a:lstStyle/>
          <a:p>
            <a:pPr marL="342900" indent="-342900">
              <a:buFontTx/>
              <a:buAutoNum type="arabicPeriod"/>
            </a:pPr>
            <a:r>
              <a:rPr lang="en-US" b="1">
                <a:latin typeface="Times New Roman" pitchFamily="18" charset="0"/>
              </a:rPr>
              <a:t>In the reports section – used to print timer sheets.  These replace cards for a team.  Should be combined for both teams in a dual meet.</a:t>
            </a:r>
          </a:p>
          <a:p>
            <a:pPr marL="342900" indent="-342900">
              <a:buFontTx/>
              <a:buAutoNum type="arabicPeriod"/>
            </a:pPr>
            <a:r>
              <a:rPr lang="en-US" b="1">
                <a:latin typeface="Times New Roman" pitchFamily="18" charset="0"/>
              </a:rPr>
              <a:t>Choose Select All and then Create Report</a:t>
            </a:r>
          </a:p>
        </p:txBody>
      </p:sp>
      <p:sp>
        <p:nvSpPr>
          <p:cNvPr id="39945" name="Text Box 9"/>
          <p:cNvSpPr txBox="1">
            <a:spLocks noChangeArrowheads="1"/>
          </p:cNvSpPr>
          <p:nvPr/>
        </p:nvSpPr>
        <p:spPr bwMode="auto">
          <a:xfrm>
            <a:off x="3565525" y="3352800"/>
            <a:ext cx="5121275" cy="1758950"/>
          </a:xfrm>
          <a:prstGeom prst="rect">
            <a:avLst/>
          </a:prstGeom>
          <a:solidFill>
            <a:schemeClr val="bg2"/>
          </a:solidFill>
          <a:ln w="19050">
            <a:solidFill>
              <a:srgbClr val="FF0000"/>
            </a:solidFill>
            <a:miter lim="800000"/>
            <a:headEnd/>
            <a:tailEnd/>
          </a:ln>
        </p:spPr>
        <p:txBody>
          <a:bodyPr>
            <a:spAutoFit/>
          </a:bodyPr>
          <a:lstStyle/>
          <a:p>
            <a:pPr marL="342900" indent="-342900">
              <a:buFontTx/>
              <a:buAutoNum type="arabicPeriod"/>
            </a:pPr>
            <a:r>
              <a:rPr lang="en-US" b="1">
                <a:latin typeface="Times New Roman" pitchFamily="18" charset="0"/>
              </a:rPr>
              <a:t>Format is important!</a:t>
            </a:r>
          </a:p>
          <a:p>
            <a:pPr marL="342900" indent="-342900">
              <a:buFontTx/>
              <a:buAutoNum type="arabicPeriod"/>
            </a:pPr>
            <a:r>
              <a:rPr lang="en-US" b="1">
                <a:latin typeface="Times New Roman" pitchFamily="18" charset="0"/>
              </a:rPr>
              <a:t>The best option for your computer workers is 2 events or lanes per page.</a:t>
            </a:r>
          </a:p>
          <a:p>
            <a:pPr marL="342900" indent="-342900">
              <a:buFontTx/>
              <a:buAutoNum type="arabicPeriod"/>
            </a:pPr>
            <a:r>
              <a:rPr lang="en-US" b="1">
                <a:latin typeface="Times New Roman" pitchFamily="18" charset="0"/>
              </a:rPr>
              <a:t>This allows for a half page to be sorted by lane and a steady stream of results to come to the computer worker.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Rectangle 4"/>
          <p:cNvSpPr>
            <a:spLocks noGrp="1" noRot="1" noChangeArrowheads="1"/>
          </p:cNvSpPr>
          <p:nvPr>
            <p:ph type="ctrTitle" sz="quarter"/>
          </p:nvPr>
        </p:nvSpPr>
        <p:spPr>
          <a:xfrm>
            <a:off x="685800" y="457201"/>
            <a:ext cx="7772400" cy="1066800"/>
          </a:xfrm>
        </p:spPr>
        <p:txBody>
          <a:bodyPr/>
          <a:lstStyle/>
          <a:p>
            <a:pPr eaLnBrk="1" hangingPunct="1">
              <a:defRPr/>
            </a:pPr>
            <a:r>
              <a:rPr lang="en-US" u="sng" dirty="0" smtClean="0">
                <a:latin typeface="Times New Roman" pitchFamily="18" charset="0"/>
              </a:rPr>
              <a:t>Workshop Plan</a:t>
            </a:r>
          </a:p>
        </p:txBody>
      </p:sp>
      <p:sp>
        <p:nvSpPr>
          <p:cNvPr id="77827" name="Rectangle 3"/>
          <p:cNvSpPr>
            <a:spLocks noGrp="1" noChangeArrowheads="1"/>
          </p:cNvSpPr>
          <p:nvPr>
            <p:ph type="subTitle" sz="quarter" idx="1"/>
          </p:nvPr>
        </p:nvSpPr>
        <p:spPr>
          <a:xfrm>
            <a:off x="533400" y="1752600"/>
            <a:ext cx="8153400" cy="3124200"/>
          </a:xfrm>
          <a:noFill/>
          <a:ln>
            <a:solidFill>
              <a:schemeClr val="tx1"/>
            </a:solidFill>
          </a:ln>
        </p:spPr>
        <p:txBody>
          <a:bodyPr/>
          <a:lstStyle/>
          <a:p>
            <a:pPr marL="1066800" lvl="1" indent="-609600" eaLnBrk="1" hangingPunct="1">
              <a:lnSpc>
                <a:spcPct val="90000"/>
              </a:lnSpc>
              <a:buFont typeface="Wingdings" pitchFamily="2" charset="2"/>
              <a:buNone/>
              <a:defRPr/>
            </a:pPr>
            <a:r>
              <a:rPr lang="en-US" dirty="0" smtClean="0">
                <a:latin typeface="Times New Roman" pitchFamily="18" charset="0"/>
              </a:rPr>
              <a:t>Timeline:</a:t>
            </a:r>
          </a:p>
          <a:p>
            <a:pPr marL="666750" indent="-609600" algn="l" eaLnBrk="1" hangingPunct="1">
              <a:lnSpc>
                <a:spcPct val="90000"/>
              </a:lnSpc>
              <a:buClr>
                <a:schemeClr val="tx1"/>
              </a:buClr>
              <a:buFont typeface="+mj-lt"/>
              <a:buAutoNum type="arabicPeriod"/>
              <a:defRPr/>
            </a:pPr>
            <a:r>
              <a:rPr lang="en-US" dirty="0" smtClean="0">
                <a:latin typeface="Times New Roman" pitchFamily="18" charset="0"/>
              </a:rPr>
              <a:t>6:00 - 6:45 pm Team Mgr Training</a:t>
            </a:r>
          </a:p>
          <a:p>
            <a:pPr marL="666750" indent="-609600" algn="l" eaLnBrk="1" hangingPunct="1">
              <a:lnSpc>
                <a:spcPct val="90000"/>
              </a:lnSpc>
              <a:buClr>
                <a:schemeClr val="tx1"/>
              </a:buClr>
              <a:buFont typeface="+mj-lt"/>
              <a:buAutoNum type="arabicPeriod"/>
              <a:defRPr/>
            </a:pPr>
            <a:r>
              <a:rPr lang="en-US" dirty="0" smtClean="0">
                <a:latin typeface="Times New Roman" pitchFamily="18" charset="0"/>
              </a:rPr>
              <a:t>6:45 – 7:30 pm Meet Mgr Training</a:t>
            </a:r>
          </a:p>
          <a:p>
            <a:pPr marL="666750" indent="-609600" algn="l" eaLnBrk="1" hangingPunct="1">
              <a:lnSpc>
                <a:spcPct val="90000"/>
              </a:lnSpc>
              <a:buClr>
                <a:schemeClr val="tx1"/>
              </a:buClr>
              <a:buFont typeface="+mj-lt"/>
              <a:buAutoNum type="arabicPeriod"/>
              <a:defRPr/>
            </a:pPr>
            <a:r>
              <a:rPr lang="en-US" dirty="0" smtClean="0">
                <a:latin typeface="Times New Roman" pitchFamily="18" charset="0"/>
              </a:rPr>
              <a:t>7:30 – 9:00 pm Open Session</a:t>
            </a:r>
          </a:p>
          <a:p>
            <a:pPr marL="666750" indent="-609600" algn="l" eaLnBrk="1" hangingPunct="1">
              <a:lnSpc>
                <a:spcPct val="90000"/>
              </a:lnSpc>
              <a:buFont typeface="+mj-lt"/>
              <a:buAutoNum type="arabicPeriod"/>
              <a:defRPr/>
            </a:pPr>
            <a:endParaRPr lang="en-US" dirty="0" smtClean="0">
              <a:latin typeface="Times New Roman" pitchFamily="18" charset="0"/>
            </a:endParaRPr>
          </a:p>
          <a:p>
            <a:pPr marL="666750" indent="-609600" algn="l" eaLnBrk="1" hangingPunct="1">
              <a:lnSpc>
                <a:spcPct val="90000"/>
              </a:lnSpc>
              <a:buFont typeface="+mj-lt"/>
              <a:buAutoNum type="arabicPeriod"/>
              <a:defRPr/>
            </a:pPr>
            <a:endParaRPr lang="en-US" dirty="0" smtClean="0">
              <a:latin typeface="Times New Roman"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rrowheads="1"/>
          </p:cNvSpPr>
          <p:nvPr>
            <p:ph type="title"/>
          </p:nvPr>
        </p:nvSpPr>
        <p:spPr/>
        <p:txBody>
          <a:bodyPr/>
          <a:lstStyle/>
          <a:p>
            <a:pPr eaLnBrk="1" hangingPunct="1">
              <a:defRPr/>
            </a:pPr>
            <a:endParaRPr lang="en-US" smtClean="0"/>
          </a:p>
        </p:txBody>
      </p:sp>
      <p:pic>
        <p:nvPicPr>
          <p:cNvPr id="40963" name="Picture 3"/>
          <p:cNvPicPr>
            <a:picLocks noGrp="1" noChangeAspect="1" noChangeArrowheads="1"/>
          </p:cNvPicPr>
          <p:nvPr>
            <p:ph type="body" idx="1"/>
          </p:nvPr>
        </p:nvPicPr>
        <p:blipFill>
          <a:blip r:embed="rId2"/>
          <a:srcRect/>
          <a:stretch>
            <a:fillRect/>
          </a:stretch>
        </p:blipFill>
        <p:spPr>
          <a:xfrm>
            <a:off x="457200" y="304800"/>
            <a:ext cx="8229600" cy="5821363"/>
          </a:xfrm>
        </p:spPr>
      </p:pic>
      <p:sp>
        <p:nvSpPr>
          <p:cNvPr id="40964" name="Oval 4"/>
          <p:cNvSpPr>
            <a:spLocks noChangeArrowheads="1"/>
          </p:cNvSpPr>
          <p:nvPr/>
        </p:nvSpPr>
        <p:spPr bwMode="auto">
          <a:xfrm>
            <a:off x="2590800" y="685800"/>
            <a:ext cx="1524000" cy="381000"/>
          </a:xfrm>
          <a:prstGeom prst="ellipse">
            <a:avLst/>
          </a:prstGeom>
          <a:noFill/>
          <a:ln w="19050">
            <a:solidFill>
              <a:srgbClr val="FF0000"/>
            </a:solidFill>
            <a:round/>
            <a:headEnd/>
            <a:tailEnd/>
          </a:ln>
        </p:spPr>
        <p:txBody>
          <a:bodyPr wrap="none" anchor="ctr"/>
          <a:lstStyle/>
          <a:p>
            <a:endParaRPr lang="en-US"/>
          </a:p>
        </p:txBody>
      </p:sp>
      <p:sp>
        <p:nvSpPr>
          <p:cNvPr id="40965" name="Line 5"/>
          <p:cNvSpPr>
            <a:spLocks noChangeShapeType="1"/>
          </p:cNvSpPr>
          <p:nvPr/>
        </p:nvSpPr>
        <p:spPr bwMode="auto">
          <a:xfrm flipH="1">
            <a:off x="4114800" y="914400"/>
            <a:ext cx="1143000" cy="0"/>
          </a:xfrm>
          <a:prstGeom prst="line">
            <a:avLst/>
          </a:prstGeom>
          <a:noFill/>
          <a:ln w="19050">
            <a:solidFill>
              <a:srgbClr val="FF0000"/>
            </a:solidFill>
            <a:round/>
            <a:headEnd/>
            <a:tailEnd type="triangle" w="med" len="lg"/>
          </a:ln>
        </p:spPr>
        <p:txBody>
          <a:bodyPr/>
          <a:lstStyle/>
          <a:p>
            <a:endParaRPr lang="en-US"/>
          </a:p>
        </p:txBody>
      </p:sp>
      <p:sp>
        <p:nvSpPr>
          <p:cNvPr id="40966" name="Text Box 6"/>
          <p:cNvSpPr txBox="1">
            <a:spLocks noChangeArrowheads="1"/>
          </p:cNvSpPr>
          <p:nvPr/>
        </p:nvSpPr>
        <p:spPr bwMode="auto">
          <a:xfrm>
            <a:off x="5318125" y="658813"/>
            <a:ext cx="2682875" cy="835025"/>
          </a:xfrm>
          <a:prstGeom prst="rect">
            <a:avLst/>
          </a:prstGeom>
          <a:solidFill>
            <a:srgbClr val="000000"/>
          </a:solidFill>
          <a:ln w="9525">
            <a:solidFill>
              <a:srgbClr val="FF0000"/>
            </a:solidFill>
            <a:miter lim="800000"/>
            <a:headEnd/>
            <a:tailEnd/>
          </a:ln>
        </p:spPr>
        <p:txBody>
          <a:bodyPr>
            <a:spAutoFit/>
          </a:bodyPr>
          <a:lstStyle/>
          <a:p>
            <a:pPr algn="ctr"/>
            <a:r>
              <a:rPr lang="en-US" sz="1600" b="1">
                <a:latin typeface="Times New Roman" pitchFamily="18" charset="0"/>
              </a:rPr>
              <a:t>USEFUL TOOL WHEN ENTERING TIMES WITH TIMER SHEETS</a:t>
            </a:r>
          </a:p>
        </p:txBody>
      </p:sp>
      <p:sp>
        <p:nvSpPr>
          <p:cNvPr id="40967" name="Rectangle 7"/>
          <p:cNvSpPr>
            <a:spLocks noChangeArrowheads="1"/>
          </p:cNvSpPr>
          <p:nvPr/>
        </p:nvSpPr>
        <p:spPr bwMode="auto">
          <a:xfrm>
            <a:off x="3200400" y="3810000"/>
            <a:ext cx="990600" cy="304800"/>
          </a:xfrm>
          <a:prstGeom prst="rect">
            <a:avLst/>
          </a:prstGeom>
          <a:noFill/>
          <a:ln w="25400">
            <a:solidFill>
              <a:srgbClr val="FF0000"/>
            </a:solidFill>
            <a:miter lim="800000"/>
            <a:headEnd/>
            <a:tailEnd/>
          </a:ln>
        </p:spPr>
        <p:txBody>
          <a:bodyPr wrap="none" anchor="ctr"/>
          <a:lstStyle/>
          <a:p>
            <a:endParaRPr lang="en-US"/>
          </a:p>
        </p:txBody>
      </p:sp>
      <p:sp>
        <p:nvSpPr>
          <p:cNvPr id="40968" name="Line 8"/>
          <p:cNvSpPr>
            <a:spLocks noChangeShapeType="1"/>
          </p:cNvSpPr>
          <p:nvPr/>
        </p:nvSpPr>
        <p:spPr bwMode="auto">
          <a:xfrm flipV="1">
            <a:off x="3733800" y="4114800"/>
            <a:ext cx="0" cy="1219200"/>
          </a:xfrm>
          <a:prstGeom prst="line">
            <a:avLst/>
          </a:prstGeom>
          <a:noFill/>
          <a:ln w="19050">
            <a:solidFill>
              <a:srgbClr val="FF0000"/>
            </a:solidFill>
            <a:round/>
            <a:headEnd/>
            <a:tailEnd type="triangle" w="med" len="lg"/>
          </a:ln>
        </p:spPr>
        <p:txBody>
          <a:bodyPr/>
          <a:lstStyle/>
          <a:p>
            <a:endParaRPr lang="en-US"/>
          </a:p>
        </p:txBody>
      </p:sp>
      <p:sp>
        <p:nvSpPr>
          <p:cNvPr id="40969" name="Rectangle 9"/>
          <p:cNvSpPr>
            <a:spLocks noChangeArrowheads="1"/>
          </p:cNvSpPr>
          <p:nvPr/>
        </p:nvSpPr>
        <p:spPr bwMode="auto">
          <a:xfrm>
            <a:off x="5867400" y="3581400"/>
            <a:ext cx="990600" cy="533400"/>
          </a:xfrm>
          <a:prstGeom prst="rect">
            <a:avLst/>
          </a:prstGeom>
          <a:noFill/>
          <a:ln w="25400">
            <a:solidFill>
              <a:srgbClr val="FF0000"/>
            </a:solidFill>
            <a:miter lim="800000"/>
            <a:headEnd/>
            <a:tailEnd/>
          </a:ln>
        </p:spPr>
        <p:txBody>
          <a:bodyPr wrap="none" anchor="ctr"/>
          <a:lstStyle/>
          <a:p>
            <a:endParaRPr lang="en-US"/>
          </a:p>
        </p:txBody>
      </p:sp>
      <p:sp>
        <p:nvSpPr>
          <p:cNvPr id="40970" name="Line 11"/>
          <p:cNvSpPr>
            <a:spLocks noChangeShapeType="1"/>
          </p:cNvSpPr>
          <p:nvPr/>
        </p:nvSpPr>
        <p:spPr bwMode="auto">
          <a:xfrm flipH="1" flipV="1">
            <a:off x="6781800" y="4114800"/>
            <a:ext cx="228600" cy="381000"/>
          </a:xfrm>
          <a:prstGeom prst="line">
            <a:avLst/>
          </a:prstGeom>
          <a:noFill/>
          <a:ln w="19050">
            <a:solidFill>
              <a:srgbClr val="FF0000"/>
            </a:solidFill>
            <a:round/>
            <a:headEnd/>
            <a:tailEnd type="triangle" w="med" len="lg"/>
          </a:ln>
        </p:spPr>
        <p:txBody>
          <a:bodyPr/>
          <a:lstStyle/>
          <a:p>
            <a:endParaRPr lang="en-US"/>
          </a:p>
        </p:txBody>
      </p:sp>
      <p:sp>
        <p:nvSpPr>
          <p:cNvPr id="40971" name="Text Box 12"/>
          <p:cNvSpPr txBox="1">
            <a:spLocks noChangeArrowheads="1"/>
          </p:cNvSpPr>
          <p:nvPr/>
        </p:nvSpPr>
        <p:spPr bwMode="auto">
          <a:xfrm>
            <a:off x="1752600" y="5334000"/>
            <a:ext cx="4038600" cy="323850"/>
          </a:xfrm>
          <a:prstGeom prst="rect">
            <a:avLst/>
          </a:prstGeom>
          <a:solidFill>
            <a:schemeClr val="bg2"/>
          </a:solidFill>
          <a:ln w="19050">
            <a:solidFill>
              <a:srgbClr val="FF0000"/>
            </a:solidFill>
            <a:miter lim="800000"/>
            <a:headEnd/>
            <a:tailEnd/>
          </a:ln>
        </p:spPr>
        <p:txBody>
          <a:bodyPr>
            <a:spAutoFit/>
          </a:bodyPr>
          <a:lstStyle/>
          <a:p>
            <a:pPr algn="ctr"/>
            <a:r>
              <a:rPr lang="en-US" sz="1400" b="1">
                <a:latin typeface="Times New Roman" pitchFamily="18" charset="0"/>
              </a:rPr>
              <a:t>USED TO CALCULATE AVERAGE TIMES</a:t>
            </a:r>
          </a:p>
        </p:txBody>
      </p:sp>
      <p:sp>
        <p:nvSpPr>
          <p:cNvPr id="40972" name="Text Box 13"/>
          <p:cNvSpPr txBox="1">
            <a:spLocks noChangeArrowheads="1"/>
          </p:cNvSpPr>
          <p:nvPr/>
        </p:nvSpPr>
        <p:spPr bwMode="auto">
          <a:xfrm>
            <a:off x="6918325" y="4495800"/>
            <a:ext cx="1692275" cy="962025"/>
          </a:xfrm>
          <a:prstGeom prst="rect">
            <a:avLst/>
          </a:prstGeom>
          <a:solidFill>
            <a:schemeClr val="bg2"/>
          </a:solidFill>
          <a:ln w="19050">
            <a:solidFill>
              <a:srgbClr val="FF0000"/>
            </a:solidFill>
            <a:miter lim="800000"/>
            <a:headEnd/>
            <a:tailEnd/>
          </a:ln>
        </p:spPr>
        <p:txBody>
          <a:bodyPr>
            <a:spAutoFit/>
          </a:bodyPr>
          <a:lstStyle/>
          <a:p>
            <a:pPr algn="ctr"/>
            <a:r>
              <a:rPr lang="en-US" sz="1400" b="1">
                <a:latin typeface="Times New Roman" pitchFamily="18" charset="0"/>
              </a:rPr>
              <a:t>USED AT THE END OF A RACE TO FIND RESULTS</a:t>
            </a:r>
          </a:p>
        </p:txBody>
      </p:sp>
      <p:sp>
        <p:nvSpPr>
          <p:cNvPr id="40973" name="Rectangle 14"/>
          <p:cNvSpPr>
            <a:spLocks noChangeArrowheads="1"/>
          </p:cNvSpPr>
          <p:nvPr/>
        </p:nvSpPr>
        <p:spPr bwMode="auto">
          <a:xfrm>
            <a:off x="2286000" y="3581400"/>
            <a:ext cx="990600" cy="228600"/>
          </a:xfrm>
          <a:prstGeom prst="rect">
            <a:avLst/>
          </a:prstGeom>
          <a:noFill/>
          <a:ln w="25400">
            <a:solidFill>
              <a:srgbClr val="FF0000"/>
            </a:solidFill>
            <a:miter lim="800000"/>
            <a:headEnd/>
            <a:tailEnd/>
          </a:ln>
        </p:spPr>
        <p:txBody>
          <a:bodyPr wrap="none" anchor="ctr"/>
          <a:lstStyle/>
          <a:p>
            <a:endParaRPr lang="en-US"/>
          </a:p>
        </p:txBody>
      </p:sp>
      <p:sp>
        <p:nvSpPr>
          <p:cNvPr id="40974" name="Line 15"/>
          <p:cNvSpPr>
            <a:spLocks noChangeShapeType="1"/>
          </p:cNvSpPr>
          <p:nvPr/>
        </p:nvSpPr>
        <p:spPr bwMode="auto">
          <a:xfrm flipH="1">
            <a:off x="3048000" y="2743200"/>
            <a:ext cx="914400" cy="838200"/>
          </a:xfrm>
          <a:prstGeom prst="line">
            <a:avLst/>
          </a:prstGeom>
          <a:noFill/>
          <a:ln w="25400">
            <a:solidFill>
              <a:srgbClr val="FF0000"/>
            </a:solidFill>
            <a:round/>
            <a:headEnd/>
            <a:tailEnd type="triangle" w="med" len="med"/>
          </a:ln>
        </p:spPr>
        <p:txBody>
          <a:bodyPr/>
          <a:lstStyle/>
          <a:p>
            <a:endParaRPr lang="en-US"/>
          </a:p>
        </p:txBody>
      </p:sp>
      <p:sp>
        <p:nvSpPr>
          <p:cNvPr id="40975" name="Text Box 16"/>
          <p:cNvSpPr txBox="1">
            <a:spLocks noChangeArrowheads="1"/>
          </p:cNvSpPr>
          <p:nvPr/>
        </p:nvSpPr>
        <p:spPr bwMode="auto">
          <a:xfrm>
            <a:off x="3962400" y="2286000"/>
            <a:ext cx="3733800" cy="542925"/>
          </a:xfrm>
          <a:prstGeom prst="rect">
            <a:avLst/>
          </a:prstGeom>
          <a:solidFill>
            <a:schemeClr val="bg2"/>
          </a:solidFill>
          <a:ln w="25400">
            <a:solidFill>
              <a:srgbClr val="FF0000"/>
            </a:solidFill>
            <a:miter lim="800000"/>
            <a:headEnd/>
            <a:tailEnd/>
          </a:ln>
        </p:spPr>
        <p:txBody>
          <a:bodyPr>
            <a:spAutoFit/>
          </a:bodyPr>
          <a:lstStyle/>
          <a:p>
            <a:pPr algn="ctr"/>
            <a:r>
              <a:rPr lang="en-US" sz="1400" b="1">
                <a:latin typeface="Times New Roman" pitchFamily="18" charset="0"/>
              </a:rPr>
              <a:t>This is the option that allows for an operator to manipulate athletes / heats during the meet</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a:xfrm>
            <a:off x="457200" y="381000"/>
            <a:ext cx="8229600" cy="5745163"/>
          </a:xfrm>
        </p:spPr>
        <p:txBody>
          <a:bodyPr/>
          <a:lstStyle/>
          <a:p>
            <a:pPr eaLnBrk="1" hangingPunct="1">
              <a:lnSpc>
                <a:spcPct val="90000"/>
              </a:lnSpc>
              <a:buFont typeface="Wingdings" pitchFamily="2" charset="2"/>
              <a:buNone/>
              <a:defRPr/>
            </a:pPr>
            <a:r>
              <a:rPr lang="en-US" sz="2800" dirty="0" smtClean="0"/>
              <a:t>VI. Run the Meet</a:t>
            </a:r>
            <a:endParaRPr lang="en-US" sz="2800" b="1" dirty="0" smtClean="0"/>
          </a:p>
          <a:p>
            <a:pPr lvl="1" eaLnBrk="1" hangingPunct="1">
              <a:lnSpc>
                <a:spcPct val="90000"/>
              </a:lnSpc>
              <a:defRPr/>
            </a:pPr>
            <a:r>
              <a:rPr lang="en-US" sz="2400" b="1" dirty="0" smtClean="0"/>
              <a:t>Run/Preferences/run screen</a:t>
            </a:r>
            <a:r>
              <a:rPr lang="en-US" sz="2400" dirty="0" smtClean="0"/>
              <a:t>- Select to show backup times column and show DQ codes column.</a:t>
            </a:r>
          </a:p>
          <a:p>
            <a:pPr lvl="2" eaLnBrk="1" hangingPunct="1">
              <a:lnSpc>
                <a:spcPct val="90000"/>
              </a:lnSpc>
              <a:defRPr/>
            </a:pPr>
            <a:r>
              <a:rPr lang="en-US" sz="2000" dirty="0" smtClean="0"/>
              <a:t>Enter Times by heat or Lane: Normally this would be set by Heat but if you have multiple heats of one event, you can switch to by Lane and enter all the times from one lane from the timer sheets. </a:t>
            </a:r>
          </a:p>
          <a:p>
            <a:pPr lvl="1" eaLnBrk="1" hangingPunct="1">
              <a:lnSpc>
                <a:spcPct val="90000"/>
              </a:lnSpc>
              <a:buFont typeface="Wingdings" pitchFamily="2" charset="2"/>
              <a:buNone/>
              <a:defRPr/>
            </a:pPr>
            <a:endParaRPr lang="en-US" sz="2400" b="1" dirty="0" smtClean="0"/>
          </a:p>
          <a:p>
            <a:pPr lvl="1" eaLnBrk="1" hangingPunct="1">
              <a:lnSpc>
                <a:spcPct val="90000"/>
              </a:lnSpc>
              <a:defRPr/>
            </a:pPr>
            <a:r>
              <a:rPr lang="en-US" sz="2400" b="1" dirty="0" smtClean="0"/>
              <a:t>Enter Times</a:t>
            </a:r>
            <a:r>
              <a:rPr lang="en-US" sz="2400" dirty="0" smtClean="0"/>
              <a:t>: Select the event that you need to enter times.  </a:t>
            </a:r>
          </a:p>
          <a:p>
            <a:pPr lvl="2" eaLnBrk="1" hangingPunct="1">
              <a:lnSpc>
                <a:spcPct val="90000"/>
              </a:lnSpc>
              <a:defRPr/>
            </a:pPr>
            <a:r>
              <a:rPr lang="en-US" sz="2000" dirty="0" smtClean="0"/>
              <a:t>You have two options for entering times.  </a:t>
            </a:r>
          </a:p>
          <a:p>
            <a:pPr lvl="3" eaLnBrk="1" hangingPunct="1">
              <a:lnSpc>
                <a:spcPct val="90000"/>
              </a:lnSpc>
              <a:defRPr/>
            </a:pPr>
            <a:r>
              <a:rPr lang="en-US" sz="1800" dirty="0" smtClean="0"/>
              <a:t>If you have three times, the time entered is the middle time or the two times that are the same.  </a:t>
            </a:r>
          </a:p>
          <a:p>
            <a:pPr lvl="3" eaLnBrk="1" hangingPunct="1">
              <a:lnSpc>
                <a:spcPct val="90000"/>
              </a:lnSpc>
              <a:defRPr/>
            </a:pPr>
            <a:r>
              <a:rPr lang="en-US" sz="1800" dirty="0" smtClean="0"/>
              <a:t>If you have two times, you must average the time and drop the remainder  23.17  and 23.14 averages to .155 you would enter 23.15 not 23.16. </a:t>
            </a:r>
          </a:p>
          <a:p>
            <a:pPr lvl="3" eaLnBrk="1" hangingPunct="1">
              <a:lnSpc>
                <a:spcPct val="90000"/>
              </a:lnSpc>
              <a:defRPr/>
            </a:pPr>
            <a:r>
              <a:rPr lang="en-US" sz="1800" dirty="0" smtClean="0"/>
              <a:t> If you have the backup time column showing  (run/preferences/backup columns) you can enter both times under the Backup time 1 and Backup time 2 columns and have the computer average the time for you.  </a:t>
            </a:r>
            <a:r>
              <a:rPr lang="en-US" sz="1800" b="1" u="sng" dirty="0" smtClean="0"/>
              <a:t>(PREFERRED METHOD)</a:t>
            </a:r>
            <a:endParaRPr lang="en-US" b="1" u="sng" dirty="0" smtClean="0"/>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p:cNvPicPr>
            <a:picLocks noChangeAspect="1" noChangeArrowheads="1"/>
          </p:cNvPicPr>
          <p:nvPr/>
        </p:nvPicPr>
        <p:blipFill>
          <a:blip r:embed="rId2"/>
          <a:srcRect/>
          <a:stretch>
            <a:fillRect/>
          </a:stretch>
        </p:blipFill>
        <p:spPr bwMode="auto">
          <a:xfrm>
            <a:off x="-304800" y="-228600"/>
            <a:ext cx="9753600" cy="7315200"/>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body" idx="1"/>
          </p:nvPr>
        </p:nvSpPr>
        <p:spPr>
          <a:xfrm>
            <a:off x="457200" y="228600"/>
            <a:ext cx="8229600" cy="6248400"/>
          </a:xfrm>
        </p:spPr>
        <p:txBody>
          <a:bodyPr/>
          <a:lstStyle/>
          <a:p>
            <a:pPr eaLnBrk="1" hangingPunct="1">
              <a:buFont typeface="Wingdings" pitchFamily="2" charset="2"/>
              <a:buNone/>
              <a:defRPr/>
            </a:pPr>
            <a:endParaRPr lang="en-US" sz="2100" b="1" dirty="0" smtClean="0">
              <a:latin typeface="Times New Roman" pitchFamily="18" charset="0"/>
            </a:endParaRPr>
          </a:p>
          <a:p>
            <a:pPr eaLnBrk="1" hangingPunct="1">
              <a:defRPr/>
            </a:pPr>
            <a:r>
              <a:rPr lang="en-US" sz="2100" b="1" dirty="0" smtClean="0">
                <a:latin typeface="Times New Roman" pitchFamily="18" charset="0"/>
              </a:rPr>
              <a:t>Adjust/Show Eligible Athletes: </a:t>
            </a:r>
            <a:r>
              <a:rPr lang="en-US" sz="2100" dirty="0" smtClean="0">
                <a:latin typeface="Times New Roman" pitchFamily="18" charset="0"/>
              </a:rPr>
              <a:t> </a:t>
            </a:r>
          </a:p>
          <a:p>
            <a:pPr lvl="1" eaLnBrk="1" hangingPunct="1">
              <a:defRPr/>
            </a:pPr>
            <a:r>
              <a:rPr lang="en-US" sz="1700" dirty="0" smtClean="0">
                <a:latin typeface="Times New Roman" pitchFamily="18" charset="0"/>
              </a:rPr>
              <a:t>If you need to scratch a swimmer, double click on their name. </a:t>
            </a:r>
          </a:p>
          <a:p>
            <a:pPr lvl="1" eaLnBrk="1" hangingPunct="1">
              <a:defRPr/>
            </a:pPr>
            <a:r>
              <a:rPr lang="en-US" sz="1700" dirty="0" smtClean="0">
                <a:latin typeface="Times New Roman" pitchFamily="18" charset="0"/>
              </a:rPr>
              <a:t>To substitute a swimmer - - Highlight the swimmer and drag to the open lane or to the swimmer that you are replacing.  </a:t>
            </a:r>
          </a:p>
          <a:p>
            <a:pPr lvl="1" eaLnBrk="1" hangingPunct="1">
              <a:defRPr/>
            </a:pPr>
            <a:r>
              <a:rPr lang="en-US" sz="1700" dirty="0" smtClean="0">
                <a:latin typeface="Times New Roman" pitchFamily="18" charset="0"/>
              </a:rPr>
              <a:t>Then click on Accept. </a:t>
            </a:r>
          </a:p>
          <a:p>
            <a:pPr lvl="1" eaLnBrk="1" hangingPunct="1">
              <a:defRPr/>
            </a:pPr>
            <a:r>
              <a:rPr lang="en-US" sz="1700" dirty="0" smtClean="0">
                <a:latin typeface="Times New Roman" pitchFamily="18" charset="0"/>
              </a:rPr>
              <a:t>If the swimmer is not already in the meet you will need to add her. </a:t>
            </a:r>
          </a:p>
          <a:p>
            <a:pPr lvl="2" eaLnBrk="1" hangingPunct="1">
              <a:defRPr/>
            </a:pPr>
            <a:r>
              <a:rPr lang="en-US" sz="1300" b="1" dirty="0" smtClean="0">
                <a:latin typeface="Times New Roman" pitchFamily="18" charset="0"/>
              </a:rPr>
              <a:t>Note</a:t>
            </a:r>
            <a:r>
              <a:rPr lang="en-US" sz="1300" dirty="0" smtClean="0">
                <a:latin typeface="Times New Roman" pitchFamily="18" charset="0"/>
              </a:rPr>
              <a:t> ( you should have received the away team entire team roster (A and B) and imported the roster into meet manager.   Swimmers that are not on this roster should not swim in the meet.  So this addition should only happen if you did not import the roster.  </a:t>
            </a:r>
          </a:p>
          <a:p>
            <a:pPr lvl="2" eaLnBrk="1" hangingPunct="1">
              <a:buFont typeface="Wingdings" pitchFamily="2" charset="2"/>
              <a:buNone/>
              <a:defRPr/>
            </a:pPr>
            <a:endParaRPr lang="en-US" sz="1300" dirty="0" smtClean="0">
              <a:latin typeface="Times New Roman" pitchFamily="18" charset="0"/>
            </a:endParaRPr>
          </a:p>
          <a:p>
            <a:pPr eaLnBrk="1" hangingPunct="1">
              <a:defRPr/>
            </a:pPr>
            <a:r>
              <a:rPr lang="en-US" sz="2100" dirty="0" smtClean="0">
                <a:latin typeface="Times New Roman" pitchFamily="18" charset="0"/>
              </a:rPr>
              <a:t>(</a:t>
            </a:r>
            <a:r>
              <a:rPr lang="en-US" sz="2100" b="1" dirty="0" smtClean="0">
                <a:latin typeface="Times New Roman" pitchFamily="18" charset="0"/>
              </a:rPr>
              <a:t>Athlete Menu/Add Athlete</a:t>
            </a:r>
            <a:r>
              <a:rPr lang="en-US" sz="2100" dirty="0" smtClean="0">
                <a:latin typeface="Times New Roman" pitchFamily="18" charset="0"/>
              </a:rPr>
              <a:t> - After Athlete is added use above directions to insert into empty lane.) </a:t>
            </a:r>
          </a:p>
          <a:p>
            <a:pPr lvl="1" eaLnBrk="1" hangingPunct="1">
              <a:defRPr/>
            </a:pPr>
            <a:r>
              <a:rPr lang="en-US" sz="1700" dirty="0" smtClean="0">
                <a:latin typeface="Times New Roman" pitchFamily="18" charset="0"/>
              </a:rPr>
              <a:t>If there is more than one heat, click on the next heat number. Be sure each individual or relay exhibition swims are marked accordingly. </a:t>
            </a:r>
          </a:p>
          <a:p>
            <a:pPr lvl="1" eaLnBrk="1" hangingPunct="1">
              <a:defRPr/>
            </a:pPr>
            <a:r>
              <a:rPr lang="en-US" sz="1700" dirty="0" smtClean="0">
                <a:latin typeface="Times New Roman" pitchFamily="18" charset="0"/>
              </a:rPr>
              <a:t>After the names and times are checked against the cards </a:t>
            </a:r>
            <a:r>
              <a:rPr lang="en-US" sz="1700" b="1" dirty="0" smtClean="0">
                <a:latin typeface="Times New Roman" pitchFamily="18" charset="0"/>
              </a:rPr>
              <a:t>- Score Event</a:t>
            </a:r>
            <a:r>
              <a:rPr lang="en-US" sz="1700" dirty="0" smtClean="0">
                <a:latin typeface="Times New Roman" pitchFamily="18" charset="0"/>
              </a:rPr>
              <a:t>. </a:t>
            </a:r>
          </a:p>
          <a:p>
            <a:pPr lvl="1" eaLnBrk="1" hangingPunct="1">
              <a:defRPr/>
            </a:pPr>
            <a:r>
              <a:rPr lang="en-US" sz="1700" dirty="0" smtClean="0">
                <a:latin typeface="Times New Roman" pitchFamily="18" charset="0"/>
              </a:rPr>
              <a:t>Then proceed to </a:t>
            </a:r>
            <a:r>
              <a:rPr lang="en-US" sz="1700" b="1" dirty="0" smtClean="0">
                <a:latin typeface="Times New Roman" pitchFamily="18" charset="0"/>
              </a:rPr>
              <a:t>Next Event</a:t>
            </a:r>
            <a:r>
              <a:rPr lang="en-US" sz="1700" dirty="0" smtClean="0">
                <a:latin typeface="Times New Roman" pitchFamily="18" charset="0"/>
              </a:rPr>
              <a:t>, unless you are printing award labels. Then proceed as directed below. Results of event will show on screen. If you wish to print, click on printer icon.</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srcRect/>
          <a:stretch>
            <a:fillRect/>
          </a:stretch>
        </p:blipFill>
        <p:spPr bwMode="auto">
          <a:xfrm>
            <a:off x="-304800" y="-228600"/>
            <a:ext cx="9753600" cy="7315200"/>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3"/>
          <p:cNvSpPr>
            <a:spLocks noGrp="1" noChangeArrowheads="1"/>
          </p:cNvSpPr>
          <p:nvPr>
            <p:ph type="body" idx="1"/>
          </p:nvPr>
        </p:nvSpPr>
        <p:spPr>
          <a:xfrm>
            <a:off x="457200" y="685800"/>
            <a:ext cx="8229600" cy="5440363"/>
          </a:xfrm>
        </p:spPr>
        <p:txBody>
          <a:bodyPr/>
          <a:lstStyle/>
          <a:p>
            <a:pPr lvl="1" eaLnBrk="1" hangingPunct="1">
              <a:defRPr/>
            </a:pPr>
            <a:r>
              <a:rPr lang="en-US" b="1" dirty="0" smtClean="0"/>
              <a:t>DQ Codes</a:t>
            </a:r>
            <a:r>
              <a:rPr lang="en-US" dirty="0" smtClean="0"/>
              <a:t> -  </a:t>
            </a:r>
          </a:p>
          <a:p>
            <a:pPr marL="971550" lvl="1" indent="-514350" eaLnBrk="1" hangingPunct="1">
              <a:buClr>
                <a:schemeClr val="tx1"/>
              </a:buClr>
              <a:buFont typeface="+mj-lt"/>
              <a:buAutoNum type="arabicPeriod"/>
              <a:defRPr/>
            </a:pPr>
            <a:r>
              <a:rPr lang="en-US" dirty="0" smtClean="0"/>
              <a:t>These are a useful way to help coaches and swimmer know why someone was DQ during the meet.  </a:t>
            </a:r>
          </a:p>
          <a:p>
            <a:pPr marL="971550" lvl="1" indent="-514350" eaLnBrk="1" hangingPunct="1">
              <a:buClr>
                <a:schemeClr val="tx1"/>
              </a:buClr>
              <a:buFont typeface="+mj-lt"/>
              <a:buAutoNum type="arabicPeriod"/>
              <a:defRPr/>
            </a:pPr>
            <a:r>
              <a:rPr lang="en-US" dirty="0" smtClean="0"/>
              <a:t>To print up the list of codes go to Reports/Administration select DQ code list and create the report.  </a:t>
            </a:r>
          </a:p>
          <a:p>
            <a:pPr marL="971550" lvl="1" indent="-514350" eaLnBrk="1" hangingPunct="1">
              <a:buClr>
                <a:schemeClr val="tx1"/>
              </a:buClr>
              <a:buFont typeface="+mj-lt"/>
              <a:buAutoNum type="arabicPeriod"/>
              <a:defRPr/>
            </a:pPr>
            <a:r>
              <a:rPr lang="en-US" dirty="0" smtClean="0"/>
              <a:t>Only the DQ codes that are applicable to the event will come up when you select the pull down list in the DQ codes column.</a:t>
            </a:r>
          </a:p>
          <a:p>
            <a:pPr eaLnBrk="1" hangingPunct="1">
              <a:defRPr/>
            </a:pPr>
            <a:endParaRPr lang="en-US" dirty="0" smtClean="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p:cNvPicPr>
            <a:picLocks noChangeAspect="1" noChangeArrowheads="1"/>
          </p:cNvPicPr>
          <p:nvPr/>
        </p:nvPicPr>
        <p:blipFill>
          <a:blip r:embed="rId2"/>
          <a:srcRect/>
          <a:stretch>
            <a:fillRect/>
          </a:stretch>
        </p:blipFill>
        <p:spPr bwMode="auto">
          <a:xfrm>
            <a:off x="-304800" y="-228600"/>
            <a:ext cx="9753600" cy="7315200"/>
          </a:xfrm>
          <a:prstGeom prst="rect">
            <a:avLst/>
          </a:prstGeom>
          <a:noFill/>
          <a:ln w="9525">
            <a:noFill/>
            <a:miter lim="800000"/>
            <a:headEnd/>
            <a:tailEnd/>
          </a:ln>
        </p:spPr>
      </p:pic>
      <p:sp>
        <p:nvSpPr>
          <p:cNvPr id="47107" name="Line 5"/>
          <p:cNvSpPr>
            <a:spLocks noChangeShapeType="1"/>
          </p:cNvSpPr>
          <p:nvPr/>
        </p:nvSpPr>
        <p:spPr bwMode="auto">
          <a:xfrm>
            <a:off x="6705600" y="1905000"/>
            <a:ext cx="0" cy="1981200"/>
          </a:xfrm>
          <a:prstGeom prst="line">
            <a:avLst/>
          </a:prstGeom>
          <a:noFill/>
          <a:ln w="38100">
            <a:solidFill>
              <a:srgbClr val="FF0000"/>
            </a:solidFill>
            <a:round/>
            <a:headEnd/>
            <a:tailEnd type="triangle" w="med" len="med"/>
          </a:ln>
        </p:spPr>
        <p:txBody>
          <a:bodyPr/>
          <a:lstStyle/>
          <a:p>
            <a:endParaRPr lang="en-US"/>
          </a:p>
        </p:txBody>
      </p:sp>
      <p:sp>
        <p:nvSpPr>
          <p:cNvPr id="47108" name="Oval 6"/>
          <p:cNvSpPr>
            <a:spLocks noChangeArrowheads="1"/>
          </p:cNvSpPr>
          <p:nvPr/>
        </p:nvSpPr>
        <p:spPr bwMode="auto">
          <a:xfrm>
            <a:off x="5334000" y="3810000"/>
            <a:ext cx="3810000" cy="2362200"/>
          </a:xfrm>
          <a:prstGeom prst="ellipse">
            <a:avLst/>
          </a:prstGeom>
          <a:noFill/>
          <a:ln w="38100">
            <a:solidFill>
              <a:srgbClr val="FF0000"/>
            </a:solidFill>
            <a:round/>
            <a:headEnd/>
            <a:tailEnd/>
          </a:ln>
        </p:spPr>
        <p:txBody>
          <a:bodyPr wrap="none" anchor="ctr"/>
          <a:lstStyle/>
          <a:p>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5" name="Rectangle 9"/>
          <p:cNvSpPr>
            <a:spLocks noGrp="1" noChangeArrowheads="1"/>
          </p:cNvSpPr>
          <p:nvPr>
            <p:ph type="body" sz="half" idx="1"/>
          </p:nvPr>
        </p:nvSpPr>
        <p:spPr>
          <a:xfrm>
            <a:off x="457200" y="381000"/>
            <a:ext cx="4038600" cy="6019800"/>
          </a:xfrm>
        </p:spPr>
        <p:txBody>
          <a:bodyPr/>
          <a:lstStyle/>
          <a:p>
            <a:pPr eaLnBrk="1" hangingPunct="1">
              <a:lnSpc>
                <a:spcPct val="80000"/>
              </a:lnSpc>
              <a:buFont typeface="Wingdings" pitchFamily="2" charset="2"/>
              <a:buNone/>
              <a:defRPr/>
            </a:pPr>
            <a:r>
              <a:rPr lang="en-US" sz="1600" smtClean="0">
                <a:effectLst/>
              </a:rPr>
              <a:t>Newport Hills Swim/Tennis Club Hy-Tek's MEET MANAGER 5/29/2006 Page 1 </a:t>
            </a:r>
            <a:r>
              <a:rPr lang="en-US" sz="1600" b="1" smtClean="0">
                <a:effectLst/>
              </a:rPr>
              <a:t>Sample Meet - 5/31/2006 </a:t>
            </a:r>
          </a:p>
          <a:p>
            <a:pPr eaLnBrk="1" hangingPunct="1">
              <a:lnSpc>
                <a:spcPct val="80000"/>
              </a:lnSpc>
              <a:buFont typeface="Wingdings" pitchFamily="2" charset="2"/>
              <a:buNone/>
              <a:defRPr/>
            </a:pPr>
            <a:endParaRPr lang="en-US" sz="1600" b="1" smtClean="0">
              <a:effectLst/>
            </a:endParaRPr>
          </a:p>
          <a:p>
            <a:pPr eaLnBrk="1" hangingPunct="1">
              <a:lnSpc>
                <a:spcPct val="80000"/>
              </a:lnSpc>
              <a:buFont typeface="Wingdings" pitchFamily="2" charset="2"/>
              <a:buNone/>
              <a:defRPr/>
            </a:pPr>
            <a:r>
              <a:rPr lang="en-US" sz="1600" b="1" smtClean="0">
                <a:effectLst/>
              </a:rPr>
              <a:t>DQ Codes List Butterfly </a:t>
            </a:r>
            <a:endParaRPr lang="en-US" sz="1600" smtClean="0">
              <a:effectLst/>
            </a:endParaRPr>
          </a:p>
          <a:p>
            <a:pPr eaLnBrk="1" hangingPunct="1">
              <a:lnSpc>
                <a:spcPct val="80000"/>
              </a:lnSpc>
              <a:defRPr/>
            </a:pPr>
            <a:r>
              <a:rPr lang="en-US" sz="1600" b="1" smtClean="0">
                <a:effectLst/>
              </a:rPr>
              <a:t>1A </a:t>
            </a:r>
            <a:r>
              <a:rPr lang="en-US" sz="1600" smtClean="0">
                <a:effectLst/>
              </a:rPr>
              <a:t>Alternating Kick </a:t>
            </a:r>
          </a:p>
          <a:p>
            <a:pPr eaLnBrk="1" hangingPunct="1">
              <a:lnSpc>
                <a:spcPct val="80000"/>
              </a:lnSpc>
              <a:defRPr/>
            </a:pPr>
            <a:r>
              <a:rPr lang="en-US" sz="1600" b="1" smtClean="0">
                <a:effectLst/>
              </a:rPr>
              <a:t>1B </a:t>
            </a:r>
            <a:r>
              <a:rPr lang="en-US" sz="1600" smtClean="0">
                <a:effectLst/>
              </a:rPr>
              <a:t>Kick breaststroke type </a:t>
            </a:r>
          </a:p>
          <a:p>
            <a:pPr eaLnBrk="1" hangingPunct="1">
              <a:lnSpc>
                <a:spcPct val="80000"/>
              </a:lnSpc>
              <a:defRPr/>
            </a:pPr>
            <a:r>
              <a:rPr lang="en-US" sz="1600" b="1" smtClean="0">
                <a:effectLst/>
              </a:rPr>
              <a:t>1C </a:t>
            </a:r>
            <a:r>
              <a:rPr lang="en-US" sz="1600" smtClean="0">
                <a:effectLst/>
              </a:rPr>
              <a:t>Scissors kick </a:t>
            </a:r>
          </a:p>
          <a:p>
            <a:pPr eaLnBrk="1" hangingPunct="1">
              <a:lnSpc>
                <a:spcPct val="80000"/>
              </a:lnSpc>
              <a:defRPr/>
            </a:pPr>
            <a:r>
              <a:rPr lang="en-US" sz="1600" b="1" smtClean="0">
                <a:effectLst/>
              </a:rPr>
              <a:t>1E </a:t>
            </a:r>
            <a:r>
              <a:rPr lang="en-US" sz="1600" smtClean="0">
                <a:effectLst/>
              </a:rPr>
              <a:t>Non-simultaneous arms </a:t>
            </a:r>
          </a:p>
          <a:p>
            <a:pPr eaLnBrk="1" hangingPunct="1">
              <a:lnSpc>
                <a:spcPct val="80000"/>
              </a:lnSpc>
              <a:defRPr/>
            </a:pPr>
            <a:r>
              <a:rPr lang="en-US" sz="1600" b="1" smtClean="0">
                <a:effectLst/>
              </a:rPr>
              <a:t>1F </a:t>
            </a:r>
            <a:r>
              <a:rPr lang="en-US" sz="1600" smtClean="0">
                <a:effectLst/>
              </a:rPr>
              <a:t>Arms underwater recovery </a:t>
            </a:r>
          </a:p>
          <a:p>
            <a:pPr eaLnBrk="1" hangingPunct="1">
              <a:lnSpc>
                <a:spcPct val="80000"/>
              </a:lnSpc>
              <a:defRPr/>
            </a:pPr>
            <a:r>
              <a:rPr lang="en-US" sz="1600" b="1" smtClean="0">
                <a:effectLst/>
              </a:rPr>
              <a:t>1J </a:t>
            </a:r>
            <a:r>
              <a:rPr lang="en-US" sz="1600" smtClean="0">
                <a:effectLst/>
              </a:rPr>
              <a:t>One hand touch </a:t>
            </a:r>
          </a:p>
          <a:p>
            <a:pPr eaLnBrk="1" hangingPunct="1">
              <a:lnSpc>
                <a:spcPct val="80000"/>
              </a:lnSpc>
              <a:defRPr/>
            </a:pPr>
            <a:r>
              <a:rPr lang="en-US" sz="1600" b="1" smtClean="0">
                <a:effectLst/>
              </a:rPr>
              <a:t>1K </a:t>
            </a:r>
            <a:r>
              <a:rPr lang="en-US" sz="1600" smtClean="0">
                <a:effectLst/>
              </a:rPr>
              <a:t>No touch </a:t>
            </a:r>
          </a:p>
          <a:p>
            <a:pPr eaLnBrk="1" hangingPunct="1">
              <a:lnSpc>
                <a:spcPct val="80000"/>
              </a:lnSpc>
              <a:defRPr/>
            </a:pPr>
            <a:r>
              <a:rPr lang="en-US" sz="1600" b="1" smtClean="0">
                <a:effectLst/>
              </a:rPr>
              <a:t>1L </a:t>
            </a:r>
            <a:r>
              <a:rPr lang="en-US" sz="1600" smtClean="0">
                <a:effectLst/>
              </a:rPr>
              <a:t>Non-simultaneous touch </a:t>
            </a:r>
          </a:p>
          <a:p>
            <a:pPr eaLnBrk="1" hangingPunct="1">
              <a:lnSpc>
                <a:spcPct val="80000"/>
              </a:lnSpc>
              <a:defRPr/>
            </a:pPr>
            <a:r>
              <a:rPr lang="en-US" sz="1600" b="1" smtClean="0">
                <a:effectLst/>
              </a:rPr>
              <a:t>1M </a:t>
            </a:r>
            <a:r>
              <a:rPr lang="en-US" sz="1600" smtClean="0">
                <a:effectLst/>
              </a:rPr>
              <a:t>Shoulders not at or past vertical towards breast off the wall </a:t>
            </a:r>
          </a:p>
          <a:p>
            <a:pPr eaLnBrk="1" hangingPunct="1">
              <a:lnSpc>
                <a:spcPct val="80000"/>
              </a:lnSpc>
              <a:defRPr/>
            </a:pPr>
            <a:r>
              <a:rPr lang="en-US" sz="1600" b="1" smtClean="0">
                <a:effectLst/>
              </a:rPr>
              <a:t>1N </a:t>
            </a:r>
            <a:r>
              <a:rPr lang="en-US" sz="1600" smtClean="0">
                <a:effectLst/>
              </a:rPr>
              <a:t>Head did not break the surface by 15 meters </a:t>
            </a:r>
          </a:p>
          <a:p>
            <a:pPr eaLnBrk="1" hangingPunct="1">
              <a:lnSpc>
                <a:spcPct val="80000"/>
              </a:lnSpc>
              <a:defRPr/>
            </a:pPr>
            <a:r>
              <a:rPr lang="en-US" sz="1600" b="1" smtClean="0">
                <a:effectLst/>
              </a:rPr>
              <a:t>Backstroke </a:t>
            </a:r>
            <a:endParaRPr lang="en-US" sz="1600" smtClean="0">
              <a:effectLst/>
            </a:endParaRPr>
          </a:p>
          <a:p>
            <a:pPr eaLnBrk="1" hangingPunct="1">
              <a:lnSpc>
                <a:spcPct val="80000"/>
              </a:lnSpc>
              <a:defRPr/>
            </a:pPr>
            <a:r>
              <a:rPr lang="en-US" sz="1600" b="1" smtClean="0">
                <a:effectLst/>
              </a:rPr>
              <a:t>2I </a:t>
            </a:r>
            <a:r>
              <a:rPr lang="en-US" sz="1600" smtClean="0">
                <a:effectLst/>
              </a:rPr>
              <a:t>No touch at turn </a:t>
            </a:r>
          </a:p>
          <a:p>
            <a:pPr eaLnBrk="1" hangingPunct="1">
              <a:lnSpc>
                <a:spcPct val="80000"/>
              </a:lnSpc>
              <a:defRPr/>
            </a:pPr>
            <a:r>
              <a:rPr lang="en-US" sz="1600" b="1" smtClean="0">
                <a:effectLst/>
              </a:rPr>
              <a:t>2J </a:t>
            </a:r>
            <a:r>
              <a:rPr lang="en-US" sz="1600" smtClean="0">
                <a:effectLst/>
              </a:rPr>
              <a:t>Non-continuous turning action </a:t>
            </a:r>
          </a:p>
          <a:p>
            <a:pPr eaLnBrk="1" hangingPunct="1">
              <a:lnSpc>
                <a:spcPct val="80000"/>
              </a:lnSpc>
              <a:defRPr/>
            </a:pPr>
            <a:r>
              <a:rPr lang="en-US" sz="1600" b="1" smtClean="0">
                <a:effectLst/>
              </a:rPr>
              <a:t>2K </a:t>
            </a:r>
            <a:r>
              <a:rPr lang="en-US" sz="1600" smtClean="0">
                <a:effectLst/>
              </a:rPr>
              <a:t>Not on back off wall </a:t>
            </a:r>
          </a:p>
          <a:p>
            <a:pPr eaLnBrk="1" hangingPunct="1">
              <a:lnSpc>
                <a:spcPct val="80000"/>
              </a:lnSpc>
              <a:defRPr/>
            </a:pPr>
            <a:r>
              <a:rPr lang="en-US" sz="1600" b="1" smtClean="0">
                <a:effectLst/>
              </a:rPr>
              <a:t>2L </a:t>
            </a:r>
            <a:r>
              <a:rPr lang="en-US" sz="1600" smtClean="0">
                <a:effectLst/>
              </a:rPr>
              <a:t>Shoulders past vertical toward breast </a:t>
            </a:r>
          </a:p>
          <a:p>
            <a:pPr eaLnBrk="1" hangingPunct="1">
              <a:lnSpc>
                <a:spcPct val="80000"/>
              </a:lnSpc>
              <a:defRPr/>
            </a:pPr>
            <a:r>
              <a:rPr lang="en-US" sz="1600" b="1" smtClean="0">
                <a:effectLst/>
              </a:rPr>
              <a:t>2N </a:t>
            </a:r>
            <a:r>
              <a:rPr lang="en-US" sz="1600" smtClean="0">
                <a:effectLst/>
              </a:rPr>
              <a:t>Head did not break the surface by 15 meters </a:t>
            </a:r>
          </a:p>
          <a:p>
            <a:pPr eaLnBrk="1" hangingPunct="1">
              <a:lnSpc>
                <a:spcPct val="80000"/>
              </a:lnSpc>
              <a:defRPr/>
            </a:pPr>
            <a:r>
              <a:rPr lang="en-US" sz="1600" b="1" smtClean="0">
                <a:effectLst/>
              </a:rPr>
              <a:t>2P </a:t>
            </a:r>
            <a:r>
              <a:rPr lang="en-US" sz="1600" smtClean="0">
                <a:effectLst/>
              </a:rPr>
              <a:t>Toes curled over gutter after the start </a:t>
            </a:r>
          </a:p>
          <a:p>
            <a:pPr eaLnBrk="1" hangingPunct="1">
              <a:lnSpc>
                <a:spcPct val="80000"/>
              </a:lnSpc>
              <a:defRPr/>
            </a:pPr>
            <a:endParaRPr lang="en-US" sz="1600" smtClean="0"/>
          </a:p>
        </p:txBody>
      </p:sp>
      <p:sp>
        <p:nvSpPr>
          <p:cNvPr id="116746" name="Rectangle 10"/>
          <p:cNvSpPr>
            <a:spLocks noGrp="1" noChangeArrowheads="1"/>
          </p:cNvSpPr>
          <p:nvPr>
            <p:ph type="body" sz="half" idx="2"/>
          </p:nvPr>
        </p:nvSpPr>
        <p:spPr>
          <a:xfrm>
            <a:off x="4648200" y="381000"/>
            <a:ext cx="4038600" cy="5745163"/>
          </a:xfrm>
        </p:spPr>
        <p:txBody>
          <a:bodyPr/>
          <a:lstStyle/>
          <a:p>
            <a:pPr eaLnBrk="1" hangingPunct="1">
              <a:lnSpc>
                <a:spcPct val="80000"/>
              </a:lnSpc>
              <a:defRPr/>
            </a:pPr>
            <a:r>
              <a:rPr lang="en-US" sz="1800" b="1" smtClean="0">
                <a:effectLst/>
              </a:rPr>
              <a:t>Breaststroke </a:t>
            </a:r>
            <a:endParaRPr lang="en-US" sz="1800" smtClean="0">
              <a:effectLst/>
            </a:endParaRPr>
          </a:p>
          <a:p>
            <a:pPr eaLnBrk="1" hangingPunct="1">
              <a:lnSpc>
                <a:spcPct val="80000"/>
              </a:lnSpc>
              <a:defRPr/>
            </a:pPr>
            <a:r>
              <a:rPr lang="en-US" sz="1800" b="1" smtClean="0">
                <a:effectLst/>
              </a:rPr>
              <a:t>3A </a:t>
            </a:r>
            <a:r>
              <a:rPr lang="en-US" sz="1800" smtClean="0">
                <a:effectLst/>
              </a:rPr>
              <a:t>Alternating Kick </a:t>
            </a:r>
          </a:p>
          <a:p>
            <a:pPr eaLnBrk="1" hangingPunct="1">
              <a:lnSpc>
                <a:spcPct val="80000"/>
              </a:lnSpc>
              <a:defRPr/>
            </a:pPr>
            <a:r>
              <a:rPr lang="en-US" sz="1800" b="1" smtClean="0">
                <a:effectLst/>
              </a:rPr>
              <a:t>3B </a:t>
            </a:r>
            <a:r>
              <a:rPr lang="en-US" sz="1800" smtClean="0">
                <a:effectLst/>
              </a:rPr>
              <a:t>Non-simultaneous kick </a:t>
            </a:r>
          </a:p>
          <a:p>
            <a:pPr eaLnBrk="1" hangingPunct="1">
              <a:lnSpc>
                <a:spcPct val="80000"/>
              </a:lnSpc>
              <a:defRPr/>
            </a:pPr>
            <a:r>
              <a:rPr lang="en-US" sz="1800" b="1" smtClean="0">
                <a:effectLst/>
              </a:rPr>
              <a:t>3C </a:t>
            </a:r>
            <a:r>
              <a:rPr lang="en-US" sz="1800" smtClean="0">
                <a:effectLst/>
              </a:rPr>
              <a:t>Downward butterfly kick </a:t>
            </a:r>
          </a:p>
          <a:p>
            <a:pPr eaLnBrk="1" hangingPunct="1">
              <a:lnSpc>
                <a:spcPct val="80000"/>
              </a:lnSpc>
              <a:defRPr/>
            </a:pPr>
            <a:r>
              <a:rPr lang="en-US" sz="1800" b="1" smtClean="0">
                <a:effectLst/>
              </a:rPr>
              <a:t>3D </a:t>
            </a:r>
            <a:r>
              <a:rPr lang="en-US" sz="1800" smtClean="0">
                <a:effectLst/>
              </a:rPr>
              <a:t>Scissors kick </a:t>
            </a:r>
          </a:p>
          <a:p>
            <a:pPr eaLnBrk="1" hangingPunct="1">
              <a:lnSpc>
                <a:spcPct val="80000"/>
              </a:lnSpc>
              <a:defRPr/>
            </a:pPr>
            <a:r>
              <a:rPr lang="en-US" sz="1800" b="1" smtClean="0">
                <a:effectLst/>
              </a:rPr>
              <a:t>3E </a:t>
            </a:r>
            <a:r>
              <a:rPr lang="en-US" sz="1800" smtClean="0">
                <a:effectLst/>
              </a:rPr>
              <a:t>Hands brought beyond the hipline during stroke </a:t>
            </a:r>
          </a:p>
          <a:p>
            <a:pPr eaLnBrk="1" hangingPunct="1">
              <a:lnSpc>
                <a:spcPct val="80000"/>
              </a:lnSpc>
              <a:defRPr/>
            </a:pPr>
            <a:r>
              <a:rPr lang="en-US" sz="1800" b="1" smtClean="0">
                <a:effectLst/>
              </a:rPr>
              <a:t>3F </a:t>
            </a:r>
            <a:r>
              <a:rPr lang="en-US" sz="1800" smtClean="0">
                <a:effectLst/>
              </a:rPr>
              <a:t>Non-simultaneous arms </a:t>
            </a:r>
          </a:p>
          <a:p>
            <a:pPr eaLnBrk="1" hangingPunct="1">
              <a:lnSpc>
                <a:spcPct val="80000"/>
              </a:lnSpc>
              <a:defRPr/>
            </a:pPr>
            <a:r>
              <a:rPr lang="en-US" sz="1800" b="1" smtClean="0">
                <a:effectLst/>
              </a:rPr>
              <a:t>3G </a:t>
            </a:r>
            <a:r>
              <a:rPr lang="en-US" sz="1800" smtClean="0">
                <a:effectLst/>
              </a:rPr>
              <a:t>Arms two strokes underwater </a:t>
            </a:r>
          </a:p>
          <a:p>
            <a:pPr eaLnBrk="1" hangingPunct="1">
              <a:lnSpc>
                <a:spcPct val="80000"/>
              </a:lnSpc>
              <a:defRPr/>
            </a:pPr>
            <a:r>
              <a:rPr lang="en-US" sz="1800" b="1" smtClean="0">
                <a:effectLst/>
              </a:rPr>
              <a:t>3H </a:t>
            </a:r>
            <a:r>
              <a:rPr lang="en-US" sz="1800" smtClean="0">
                <a:effectLst/>
              </a:rPr>
              <a:t>Arms not in same horizontal plane </a:t>
            </a:r>
          </a:p>
          <a:p>
            <a:pPr eaLnBrk="1" hangingPunct="1">
              <a:lnSpc>
                <a:spcPct val="80000"/>
              </a:lnSpc>
              <a:defRPr/>
            </a:pPr>
            <a:r>
              <a:rPr lang="en-US" sz="1800" b="1" smtClean="0">
                <a:effectLst/>
              </a:rPr>
              <a:t>3I </a:t>
            </a:r>
            <a:r>
              <a:rPr lang="en-US" sz="1800" smtClean="0">
                <a:effectLst/>
              </a:rPr>
              <a:t>Elbows recovered over water </a:t>
            </a:r>
          </a:p>
          <a:p>
            <a:pPr eaLnBrk="1" hangingPunct="1">
              <a:lnSpc>
                <a:spcPct val="80000"/>
              </a:lnSpc>
              <a:defRPr/>
            </a:pPr>
            <a:r>
              <a:rPr lang="en-US" sz="1800" b="1" smtClean="0">
                <a:effectLst/>
              </a:rPr>
              <a:t>3J </a:t>
            </a:r>
            <a:r>
              <a:rPr lang="en-US" sz="1800" smtClean="0">
                <a:effectLst/>
              </a:rPr>
              <a:t>One hand touch </a:t>
            </a:r>
          </a:p>
          <a:p>
            <a:pPr eaLnBrk="1" hangingPunct="1">
              <a:lnSpc>
                <a:spcPct val="80000"/>
              </a:lnSpc>
              <a:defRPr/>
            </a:pPr>
            <a:r>
              <a:rPr lang="en-US" sz="1800" b="1" smtClean="0">
                <a:effectLst/>
              </a:rPr>
              <a:t>3K </a:t>
            </a:r>
            <a:r>
              <a:rPr lang="en-US" sz="1800" smtClean="0">
                <a:effectLst/>
              </a:rPr>
              <a:t>No touch </a:t>
            </a:r>
          </a:p>
          <a:p>
            <a:pPr eaLnBrk="1" hangingPunct="1">
              <a:lnSpc>
                <a:spcPct val="80000"/>
              </a:lnSpc>
              <a:defRPr/>
            </a:pPr>
            <a:r>
              <a:rPr lang="en-US" sz="1800" b="1" smtClean="0">
                <a:effectLst/>
              </a:rPr>
              <a:t>3L </a:t>
            </a:r>
            <a:r>
              <a:rPr lang="en-US" sz="1800" smtClean="0">
                <a:effectLst/>
              </a:rPr>
              <a:t>Non-simultaneous touch </a:t>
            </a:r>
          </a:p>
          <a:p>
            <a:pPr eaLnBrk="1" hangingPunct="1">
              <a:lnSpc>
                <a:spcPct val="80000"/>
              </a:lnSpc>
              <a:defRPr/>
            </a:pPr>
            <a:r>
              <a:rPr lang="en-US" sz="1800" b="1" smtClean="0">
                <a:effectLst/>
              </a:rPr>
              <a:t>3M </a:t>
            </a:r>
            <a:r>
              <a:rPr lang="en-US" sz="1800" smtClean="0">
                <a:effectLst/>
              </a:rPr>
              <a:t>Shoulders not at or past vertical towards breast off the wall </a:t>
            </a:r>
          </a:p>
          <a:p>
            <a:pPr eaLnBrk="1" hangingPunct="1">
              <a:lnSpc>
                <a:spcPct val="80000"/>
              </a:lnSpc>
              <a:defRPr/>
            </a:pPr>
            <a:r>
              <a:rPr lang="en-US" sz="1800" b="1" smtClean="0">
                <a:effectLst/>
              </a:rPr>
              <a:t>3P </a:t>
            </a:r>
            <a:r>
              <a:rPr lang="en-US" sz="1800" smtClean="0">
                <a:effectLst/>
              </a:rPr>
              <a:t>Head under for 2 or more strokes </a:t>
            </a:r>
          </a:p>
          <a:p>
            <a:pPr eaLnBrk="1" hangingPunct="1">
              <a:lnSpc>
                <a:spcPct val="80000"/>
              </a:lnSpc>
              <a:defRPr/>
            </a:pPr>
            <a:r>
              <a:rPr lang="en-US" sz="1800" b="1" smtClean="0">
                <a:effectLst/>
              </a:rPr>
              <a:t>3Q </a:t>
            </a:r>
            <a:r>
              <a:rPr lang="en-US" sz="1800" smtClean="0">
                <a:effectLst/>
              </a:rPr>
              <a:t>Incomplete stroke cycle other than one pull followed by one kick </a:t>
            </a:r>
          </a:p>
          <a:p>
            <a:pPr eaLnBrk="1" hangingPunct="1">
              <a:lnSpc>
                <a:spcPct val="80000"/>
              </a:lnSpc>
              <a:defRPr/>
            </a:pPr>
            <a:r>
              <a:rPr lang="en-US" sz="1800" b="1" smtClean="0">
                <a:effectLst/>
              </a:rPr>
              <a:t>Freestyle </a:t>
            </a:r>
            <a:endParaRPr lang="en-US" sz="1800" smtClean="0">
              <a:effectLst/>
            </a:endParaRPr>
          </a:p>
          <a:p>
            <a:pPr eaLnBrk="1" hangingPunct="1">
              <a:lnSpc>
                <a:spcPct val="80000"/>
              </a:lnSpc>
              <a:defRPr/>
            </a:pPr>
            <a:endParaRPr lang="en-US" sz="1800" smtClean="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Rectangle 3"/>
          <p:cNvSpPr>
            <a:spLocks noGrp="1" noChangeArrowheads="1"/>
          </p:cNvSpPr>
          <p:nvPr>
            <p:ph type="body" sz="half" idx="1"/>
          </p:nvPr>
        </p:nvSpPr>
        <p:spPr>
          <a:xfrm>
            <a:off x="457200" y="762000"/>
            <a:ext cx="4038600" cy="5364163"/>
          </a:xfrm>
        </p:spPr>
        <p:txBody>
          <a:bodyPr/>
          <a:lstStyle/>
          <a:p>
            <a:pPr eaLnBrk="1" hangingPunct="1">
              <a:lnSpc>
                <a:spcPct val="90000"/>
              </a:lnSpc>
              <a:defRPr/>
            </a:pPr>
            <a:r>
              <a:rPr lang="en-US" sz="2000" b="1" smtClean="0">
                <a:effectLst/>
              </a:rPr>
              <a:t>4K </a:t>
            </a:r>
            <a:r>
              <a:rPr lang="en-US" sz="2000" smtClean="0">
                <a:effectLst/>
              </a:rPr>
              <a:t>No touch on turn </a:t>
            </a:r>
          </a:p>
          <a:p>
            <a:pPr eaLnBrk="1" hangingPunct="1">
              <a:lnSpc>
                <a:spcPct val="90000"/>
              </a:lnSpc>
              <a:defRPr/>
            </a:pPr>
            <a:r>
              <a:rPr lang="en-US" sz="2000" b="1" smtClean="0">
                <a:effectLst/>
              </a:rPr>
              <a:t>4N </a:t>
            </a:r>
            <a:r>
              <a:rPr lang="en-US" sz="2000" smtClean="0">
                <a:effectLst/>
              </a:rPr>
              <a:t>Head did not break the surface by 15 meters </a:t>
            </a:r>
          </a:p>
          <a:p>
            <a:pPr eaLnBrk="1" hangingPunct="1">
              <a:lnSpc>
                <a:spcPct val="90000"/>
              </a:lnSpc>
              <a:defRPr/>
            </a:pPr>
            <a:r>
              <a:rPr lang="en-US" sz="2000" b="1" smtClean="0">
                <a:effectLst/>
              </a:rPr>
              <a:t>IM </a:t>
            </a:r>
            <a:endParaRPr lang="en-US" sz="2000" smtClean="0">
              <a:effectLst/>
            </a:endParaRPr>
          </a:p>
          <a:p>
            <a:pPr eaLnBrk="1" hangingPunct="1">
              <a:lnSpc>
                <a:spcPct val="90000"/>
              </a:lnSpc>
              <a:defRPr/>
            </a:pPr>
            <a:r>
              <a:rPr lang="en-US" sz="2000" b="1" smtClean="0">
                <a:effectLst/>
              </a:rPr>
              <a:t>5P </a:t>
            </a:r>
            <a:r>
              <a:rPr lang="en-US" sz="2000" smtClean="0">
                <a:effectLst/>
              </a:rPr>
              <a:t>Strokes out of sequence </a:t>
            </a:r>
          </a:p>
          <a:p>
            <a:pPr eaLnBrk="1" hangingPunct="1">
              <a:lnSpc>
                <a:spcPct val="90000"/>
              </a:lnSpc>
              <a:defRPr/>
            </a:pPr>
            <a:r>
              <a:rPr lang="en-US" sz="2000" b="1" smtClean="0">
                <a:effectLst/>
              </a:rPr>
              <a:t>Relay </a:t>
            </a:r>
            <a:endParaRPr lang="en-US" sz="2000" smtClean="0">
              <a:effectLst/>
            </a:endParaRPr>
          </a:p>
          <a:p>
            <a:pPr eaLnBrk="1" hangingPunct="1">
              <a:lnSpc>
                <a:spcPct val="90000"/>
              </a:lnSpc>
              <a:defRPr/>
            </a:pPr>
            <a:r>
              <a:rPr lang="en-US" sz="2000" b="1" smtClean="0">
                <a:effectLst/>
              </a:rPr>
              <a:t>61 </a:t>
            </a:r>
            <a:r>
              <a:rPr lang="en-US" sz="2000" smtClean="0">
                <a:effectLst/>
              </a:rPr>
              <a:t>Stroke Infraction swimmer #1 </a:t>
            </a:r>
          </a:p>
          <a:p>
            <a:pPr eaLnBrk="1" hangingPunct="1">
              <a:lnSpc>
                <a:spcPct val="90000"/>
              </a:lnSpc>
              <a:defRPr/>
            </a:pPr>
            <a:r>
              <a:rPr lang="en-US" sz="2000" b="1" smtClean="0">
                <a:effectLst/>
              </a:rPr>
              <a:t>62 </a:t>
            </a:r>
            <a:r>
              <a:rPr lang="en-US" sz="2000" smtClean="0">
                <a:effectLst/>
              </a:rPr>
              <a:t>Stroke Infraction swimmer #2 </a:t>
            </a:r>
          </a:p>
          <a:p>
            <a:pPr eaLnBrk="1" hangingPunct="1">
              <a:lnSpc>
                <a:spcPct val="90000"/>
              </a:lnSpc>
              <a:defRPr/>
            </a:pPr>
            <a:r>
              <a:rPr lang="en-US" sz="2000" b="1" smtClean="0">
                <a:effectLst/>
              </a:rPr>
              <a:t>63 </a:t>
            </a:r>
            <a:r>
              <a:rPr lang="en-US" sz="2000" smtClean="0">
                <a:effectLst/>
              </a:rPr>
              <a:t>Stroke Infraction swimmer #3 </a:t>
            </a:r>
          </a:p>
          <a:p>
            <a:pPr eaLnBrk="1" hangingPunct="1">
              <a:lnSpc>
                <a:spcPct val="90000"/>
              </a:lnSpc>
              <a:defRPr/>
            </a:pPr>
            <a:r>
              <a:rPr lang="en-US" sz="2000" b="1" smtClean="0">
                <a:effectLst/>
              </a:rPr>
              <a:t>64 </a:t>
            </a:r>
            <a:r>
              <a:rPr lang="en-US" sz="2000" smtClean="0">
                <a:effectLst/>
              </a:rPr>
              <a:t>Stroke Infraction swimmer #4 </a:t>
            </a:r>
          </a:p>
          <a:p>
            <a:pPr eaLnBrk="1" hangingPunct="1">
              <a:lnSpc>
                <a:spcPct val="90000"/>
              </a:lnSpc>
              <a:defRPr/>
            </a:pPr>
            <a:r>
              <a:rPr lang="en-US" sz="2000" b="1" smtClean="0">
                <a:effectLst/>
              </a:rPr>
              <a:t>66 </a:t>
            </a:r>
            <a:r>
              <a:rPr lang="en-US" sz="2000" smtClean="0">
                <a:effectLst/>
              </a:rPr>
              <a:t>Early take-off swimmer #2 </a:t>
            </a:r>
          </a:p>
          <a:p>
            <a:pPr eaLnBrk="1" hangingPunct="1">
              <a:lnSpc>
                <a:spcPct val="90000"/>
              </a:lnSpc>
              <a:defRPr/>
            </a:pPr>
            <a:r>
              <a:rPr lang="en-US" sz="2000" b="1" smtClean="0">
                <a:effectLst/>
              </a:rPr>
              <a:t>67 </a:t>
            </a:r>
            <a:r>
              <a:rPr lang="en-US" sz="2000" smtClean="0">
                <a:effectLst/>
              </a:rPr>
              <a:t>Early take-off swimmer #3 </a:t>
            </a:r>
          </a:p>
          <a:p>
            <a:pPr eaLnBrk="1" hangingPunct="1">
              <a:lnSpc>
                <a:spcPct val="90000"/>
              </a:lnSpc>
              <a:defRPr/>
            </a:pPr>
            <a:r>
              <a:rPr lang="en-US" sz="2000" b="1" smtClean="0">
                <a:effectLst/>
              </a:rPr>
              <a:t>68 </a:t>
            </a:r>
            <a:r>
              <a:rPr lang="en-US" sz="2000" smtClean="0">
                <a:effectLst/>
              </a:rPr>
              <a:t>Early take-off swimmer #4 </a:t>
            </a:r>
          </a:p>
          <a:p>
            <a:pPr eaLnBrk="1" hangingPunct="1">
              <a:lnSpc>
                <a:spcPct val="90000"/>
              </a:lnSpc>
              <a:defRPr/>
            </a:pPr>
            <a:r>
              <a:rPr lang="en-US" sz="2000" b="1" smtClean="0">
                <a:effectLst/>
              </a:rPr>
              <a:t>6P </a:t>
            </a:r>
            <a:r>
              <a:rPr lang="en-US" sz="2000" smtClean="0">
                <a:effectLst/>
              </a:rPr>
              <a:t>Changed order of swimmers </a:t>
            </a:r>
          </a:p>
          <a:p>
            <a:pPr eaLnBrk="1" hangingPunct="1">
              <a:lnSpc>
                <a:spcPct val="90000"/>
              </a:lnSpc>
              <a:defRPr/>
            </a:pPr>
            <a:r>
              <a:rPr lang="en-US" sz="2000" b="1" smtClean="0">
                <a:effectLst/>
              </a:rPr>
              <a:t>6Q </a:t>
            </a:r>
            <a:r>
              <a:rPr lang="en-US" sz="2000" smtClean="0">
                <a:effectLst/>
              </a:rPr>
              <a:t>Not enough swimmers </a:t>
            </a:r>
          </a:p>
          <a:p>
            <a:pPr eaLnBrk="1" hangingPunct="1">
              <a:lnSpc>
                <a:spcPct val="90000"/>
              </a:lnSpc>
              <a:defRPr/>
            </a:pPr>
            <a:endParaRPr lang="en-US" sz="2000" smtClean="0"/>
          </a:p>
        </p:txBody>
      </p:sp>
      <p:sp>
        <p:nvSpPr>
          <p:cNvPr id="118789" name="Rectangle 5"/>
          <p:cNvSpPr>
            <a:spLocks noGrp="1" noChangeArrowheads="1"/>
          </p:cNvSpPr>
          <p:nvPr>
            <p:ph type="body" sz="half" idx="2"/>
          </p:nvPr>
        </p:nvSpPr>
        <p:spPr>
          <a:xfrm>
            <a:off x="4648200" y="685800"/>
            <a:ext cx="4038600" cy="5440363"/>
          </a:xfrm>
        </p:spPr>
        <p:txBody>
          <a:bodyPr/>
          <a:lstStyle/>
          <a:p>
            <a:pPr eaLnBrk="1" hangingPunct="1">
              <a:lnSpc>
                <a:spcPct val="90000"/>
              </a:lnSpc>
              <a:defRPr/>
            </a:pPr>
            <a:r>
              <a:rPr lang="en-US" sz="2000" b="1" smtClean="0">
                <a:effectLst/>
              </a:rPr>
              <a:t>Miscellaneous </a:t>
            </a:r>
            <a:endParaRPr lang="en-US" sz="2000" smtClean="0">
              <a:effectLst/>
            </a:endParaRPr>
          </a:p>
          <a:p>
            <a:pPr eaLnBrk="1" hangingPunct="1">
              <a:lnSpc>
                <a:spcPct val="90000"/>
              </a:lnSpc>
              <a:defRPr/>
            </a:pPr>
            <a:r>
              <a:rPr lang="en-US" sz="2000" b="1" smtClean="0">
                <a:effectLst/>
              </a:rPr>
              <a:t>7O </a:t>
            </a:r>
            <a:r>
              <a:rPr lang="en-US" sz="2000" smtClean="0">
                <a:effectLst/>
              </a:rPr>
              <a:t>False start </a:t>
            </a:r>
          </a:p>
          <a:p>
            <a:pPr eaLnBrk="1" hangingPunct="1">
              <a:lnSpc>
                <a:spcPct val="90000"/>
              </a:lnSpc>
              <a:defRPr/>
            </a:pPr>
            <a:r>
              <a:rPr lang="en-US" sz="2000" b="1" smtClean="0">
                <a:effectLst/>
              </a:rPr>
              <a:t>7P </a:t>
            </a:r>
            <a:r>
              <a:rPr lang="en-US" sz="2000" smtClean="0">
                <a:effectLst/>
              </a:rPr>
              <a:t>Declared false start </a:t>
            </a:r>
          </a:p>
          <a:p>
            <a:pPr eaLnBrk="1" hangingPunct="1">
              <a:lnSpc>
                <a:spcPct val="90000"/>
              </a:lnSpc>
              <a:defRPr/>
            </a:pPr>
            <a:r>
              <a:rPr lang="en-US" sz="2000" b="1" smtClean="0">
                <a:effectLst/>
              </a:rPr>
              <a:t>7Q </a:t>
            </a:r>
            <a:r>
              <a:rPr lang="en-US" sz="2000" smtClean="0">
                <a:effectLst/>
              </a:rPr>
              <a:t>Did not finish </a:t>
            </a:r>
          </a:p>
          <a:p>
            <a:pPr eaLnBrk="1" hangingPunct="1">
              <a:lnSpc>
                <a:spcPct val="90000"/>
              </a:lnSpc>
              <a:defRPr/>
            </a:pPr>
            <a:r>
              <a:rPr lang="en-US" sz="2000" b="1" smtClean="0">
                <a:effectLst/>
              </a:rPr>
              <a:t>7R </a:t>
            </a:r>
            <a:r>
              <a:rPr lang="en-US" sz="2000" smtClean="0">
                <a:effectLst/>
              </a:rPr>
              <a:t>Delay of meet </a:t>
            </a:r>
          </a:p>
          <a:p>
            <a:pPr eaLnBrk="1" hangingPunct="1">
              <a:lnSpc>
                <a:spcPct val="90000"/>
              </a:lnSpc>
              <a:defRPr/>
            </a:pPr>
            <a:r>
              <a:rPr lang="en-US" sz="2000" b="1" smtClean="0">
                <a:effectLst/>
              </a:rPr>
              <a:t>7S </a:t>
            </a:r>
            <a:r>
              <a:rPr lang="en-US" sz="2000" smtClean="0">
                <a:effectLst/>
              </a:rPr>
              <a:t>Entered water without permission </a:t>
            </a:r>
          </a:p>
          <a:p>
            <a:pPr eaLnBrk="1" hangingPunct="1">
              <a:lnSpc>
                <a:spcPct val="90000"/>
              </a:lnSpc>
              <a:defRPr/>
            </a:pPr>
            <a:r>
              <a:rPr lang="en-US" sz="2000" b="1" smtClean="0">
                <a:effectLst/>
              </a:rPr>
              <a:t>7T </a:t>
            </a:r>
            <a:r>
              <a:rPr lang="en-US" sz="2000" smtClean="0">
                <a:effectLst/>
              </a:rPr>
              <a:t>Interfered with another swimmer </a:t>
            </a:r>
          </a:p>
          <a:p>
            <a:pPr eaLnBrk="1" hangingPunct="1">
              <a:lnSpc>
                <a:spcPct val="90000"/>
              </a:lnSpc>
              <a:defRPr/>
            </a:pPr>
            <a:r>
              <a:rPr lang="en-US" sz="2000" b="1" smtClean="0">
                <a:effectLst/>
              </a:rPr>
              <a:t>7U </a:t>
            </a:r>
            <a:r>
              <a:rPr lang="en-US" sz="2000" smtClean="0">
                <a:effectLst/>
              </a:rPr>
              <a:t>Walking on or springing from bottom </a:t>
            </a:r>
          </a:p>
          <a:p>
            <a:pPr eaLnBrk="1" hangingPunct="1">
              <a:lnSpc>
                <a:spcPct val="90000"/>
              </a:lnSpc>
              <a:defRPr/>
            </a:pPr>
            <a:r>
              <a:rPr lang="en-US" sz="2000" b="1" smtClean="0">
                <a:effectLst/>
              </a:rPr>
              <a:t>7V </a:t>
            </a:r>
            <a:r>
              <a:rPr lang="en-US" sz="2000" smtClean="0">
                <a:effectLst/>
              </a:rPr>
              <a:t>Standing on bottom </a:t>
            </a:r>
          </a:p>
          <a:p>
            <a:pPr eaLnBrk="1" hangingPunct="1">
              <a:lnSpc>
                <a:spcPct val="90000"/>
              </a:lnSpc>
              <a:defRPr/>
            </a:pPr>
            <a:r>
              <a:rPr lang="en-US" sz="2000" b="1" smtClean="0">
                <a:effectLst/>
              </a:rPr>
              <a:t>7W </a:t>
            </a:r>
            <a:r>
              <a:rPr lang="en-US" sz="2000" smtClean="0">
                <a:effectLst/>
              </a:rPr>
              <a:t>Pulling on lane line </a:t>
            </a:r>
          </a:p>
          <a:p>
            <a:pPr eaLnBrk="1" hangingPunct="1">
              <a:lnSpc>
                <a:spcPct val="90000"/>
              </a:lnSpc>
              <a:defRPr/>
            </a:pPr>
            <a:r>
              <a:rPr lang="en-US" sz="2000" b="1" smtClean="0">
                <a:effectLst/>
              </a:rPr>
              <a:t>7X </a:t>
            </a:r>
            <a:r>
              <a:rPr lang="en-US" sz="2000" smtClean="0">
                <a:effectLst/>
              </a:rPr>
              <a:t>Finish in wrong lane </a:t>
            </a:r>
          </a:p>
          <a:p>
            <a:pPr eaLnBrk="1" hangingPunct="1">
              <a:lnSpc>
                <a:spcPct val="90000"/>
              </a:lnSpc>
              <a:defRPr/>
            </a:pPr>
            <a:r>
              <a:rPr lang="en-US" sz="2000" b="1" smtClean="0">
                <a:effectLst/>
              </a:rPr>
              <a:t>7Y </a:t>
            </a:r>
            <a:r>
              <a:rPr lang="en-US" sz="2000" smtClean="0">
                <a:effectLst/>
              </a:rPr>
              <a:t>Unsportsmanlike conduct </a:t>
            </a:r>
            <a:endParaRPr lang="en-US" sz="2000" smtClean="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idx="1"/>
          </p:nvPr>
        </p:nvSpPr>
        <p:spPr>
          <a:xfrm>
            <a:off x="457200" y="457200"/>
            <a:ext cx="8229600" cy="5668963"/>
          </a:xfrm>
        </p:spPr>
        <p:txBody>
          <a:bodyPr/>
          <a:lstStyle/>
          <a:p>
            <a:pPr eaLnBrk="1" hangingPunct="1">
              <a:lnSpc>
                <a:spcPct val="90000"/>
              </a:lnSpc>
              <a:buFont typeface="Wingdings" pitchFamily="2" charset="2"/>
              <a:buNone/>
              <a:defRPr/>
            </a:pPr>
            <a:r>
              <a:rPr lang="en-US" sz="2400" smtClean="0"/>
              <a:t>VII. Print Award Labels</a:t>
            </a:r>
            <a:endParaRPr lang="en-US" sz="2400" b="1" smtClean="0"/>
          </a:p>
          <a:p>
            <a:pPr lvl="1" eaLnBrk="1" hangingPunct="1">
              <a:lnSpc>
                <a:spcPct val="90000"/>
              </a:lnSpc>
              <a:defRPr/>
            </a:pPr>
            <a:r>
              <a:rPr lang="en-US" sz="2000" b="1" smtClean="0"/>
              <a:t>Run/Labels/Award Labels</a:t>
            </a:r>
            <a:r>
              <a:rPr lang="en-US" sz="2000" smtClean="0"/>
              <a:t> - Make selections as needed.  Use standard award Label.  - After each event is scored, labels may be printed. If you are using the continuous tractor feed labels on a dot matrix (second) printer this makes sense. If you are using a laser printer for reports and labels you may want to print when you have enough labels to fill a whole sheet. </a:t>
            </a:r>
          </a:p>
          <a:p>
            <a:pPr eaLnBrk="1" hangingPunct="1">
              <a:lnSpc>
                <a:spcPct val="90000"/>
              </a:lnSpc>
              <a:buFont typeface="Wingdings" pitchFamily="2" charset="2"/>
              <a:buNone/>
              <a:defRPr/>
            </a:pPr>
            <a:endParaRPr lang="en-US" sz="2400" smtClean="0"/>
          </a:p>
          <a:p>
            <a:pPr eaLnBrk="1" hangingPunct="1">
              <a:lnSpc>
                <a:spcPct val="90000"/>
              </a:lnSpc>
              <a:buClr>
                <a:schemeClr val="tx1"/>
              </a:buClr>
              <a:buFont typeface="Wingdings" pitchFamily="2" charset="2"/>
              <a:buNone/>
              <a:defRPr/>
            </a:pPr>
            <a:r>
              <a:rPr lang="en-US" sz="2400" smtClean="0"/>
              <a:t>VIII. Score Meet  </a:t>
            </a:r>
          </a:p>
          <a:p>
            <a:pPr lvl="1" eaLnBrk="1" hangingPunct="1">
              <a:lnSpc>
                <a:spcPct val="90000"/>
              </a:lnSpc>
              <a:buClr>
                <a:schemeClr val="tx1"/>
              </a:buClr>
              <a:defRPr/>
            </a:pPr>
            <a:r>
              <a:rPr lang="en-US" sz="2000" smtClean="0"/>
              <a:t>Make sure you have done the Setup/scoring setup/standard and entered in 5,3,1 for Individuals and 8,4,2 for Relays.  You must also go to setup/entry/scoring preferences and set the maximum scorers per team to 2 for Individuals and Relays.  The program will score as you go by selecting score after entering all times – make sure exhibition swimmers have been checked so that they will not be eligible to be scored.  If you need to make a correction in an event that has been scored, just make the correction and select Re-Score.</a:t>
            </a:r>
          </a:p>
          <a:p>
            <a:pPr eaLnBrk="1" hangingPunct="1">
              <a:lnSpc>
                <a:spcPct val="90000"/>
              </a:lnSpc>
              <a:buFont typeface="Wingdings" pitchFamily="2" charset="2"/>
              <a:buNone/>
              <a:defRPr/>
            </a:pPr>
            <a:endParaRPr lang="en-US" sz="2400" smtClean="0"/>
          </a:p>
          <a:p>
            <a:pPr eaLnBrk="1" hangingPunct="1">
              <a:lnSpc>
                <a:spcPct val="90000"/>
              </a:lnSpc>
              <a:defRPr/>
            </a:pPr>
            <a:endParaRPr lang="en-US" sz="2400" smtClean="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a:xfrm>
            <a:off x="457200" y="381000"/>
            <a:ext cx="8229600" cy="6019800"/>
          </a:xfrm>
        </p:spPr>
        <p:txBody>
          <a:bodyPr/>
          <a:lstStyle/>
          <a:p>
            <a:pPr eaLnBrk="1" hangingPunct="1">
              <a:lnSpc>
                <a:spcPct val="80000"/>
              </a:lnSpc>
              <a:buClr>
                <a:schemeClr val="tx1"/>
              </a:buClr>
              <a:buFont typeface="Wingdings" pitchFamily="2" charset="2"/>
              <a:buNone/>
              <a:defRPr/>
            </a:pPr>
            <a:r>
              <a:rPr lang="en-US" sz="2800" smtClean="0">
                <a:latin typeface="Times New Roman" pitchFamily="18" charset="0"/>
              </a:rPr>
              <a:t>I. </a:t>
            </a:r>
            <a:r>
              <a:rPr lang="en-US" sz="2400" smtClean="0">
                <a:latin typeface="Times New Roman" pitchFamily="18" charset="0"/>
              </a:rPr>
              <a:t>Information and materials you will receive today</a:t>
            </a:r>
          </a:p>
          <a:p>
            <a:pPr lvl="1" eaLnBrk="1" hangingPunct="1">
              <a:lnSpc>
                <a:spcPct val="80000"/>
              </a:lnSpc>
              <a:defRPr/>
            </a:pPr>
            <a:r>
              <a:rPr lang="en-US" sz="2400" smtClean="0">
                <a:latin typeface="Times New Roman" pitchFamily="18" charset="0"/>
              </a:rPr>
              <a:t>Sample Dual Meet, “B” Disqualification Times, Midlakes Records.  If you cannot load these onto your computer, I will email this information to you.  </a:t>
            </a:r>
          </a:p>
          <a:p>
            <a:pPr eaLnBrk="1" hangingPunct="1">
              <a:lnSpc>
                <a:spcPct val="80000"/>
              </a:lnSpc>
              <a:defRPr/>
            </a:pPr>
            <a:endParaRPr lang="en-US" sz="2400" smtClean="0">
              <a:latin typeface="Times New Roman" pitchFamily="18" charset="0"/>
            </a:endParaRPr>
          </a:p>
          <a:p>
            <a:pPr eaLnBrk="1" hangingPunct="1">
              <a:lnSpc>
                <a:spcPct val="80000"/>
              </a:lnSpc>
              <a:buFont typeface="Wingdings" pitchFamily="2" charset="2"/>
              <a:buNone/>
              <a:defRPr/>
            </a:pPr>
            <a:r>
              <a:rPr lang="en-US" sz="2400" smtClean="0">
                <a:latin typeface="Times New Roman" pitchFamily="18" charset="0"/>
              </a:rPr>
              <a:t>II. Software Update</a:t>
            </a:r>
          </a:p>
          <a:p>
            <a:pPr lvl="1" eaLnBrk="1" hangingPunct="1">
              <a:lnSpc>
                <a:spcPct val="80000"/>
              </a:lnSpc>
              <a:defRPr/>
            </a:pPr>
            <a:r>
              <a:rPr lang="en-US" sz="2400" smtClean="0">
                <a:latin typeface="Times New Roman" pitchFamily="18" charset="0"/>
              </a:rPr>
              <a:t>Periodic updates are available on the web at (www.hv-tekltd.com).</a:t>
            </a:r>
            <a:r>
              <a:rPr lang="en-US" sz="2400" u="sng" smtClean="0">
                <a:latin typeface="Times New Roman" pitchFamily="18" charset="0"/>
              </a:rPr>
              <a:t> </a:t>
            </a:r>
            <a:r>
              <a:rPr lang="en-US" sz="2400" smtClean="0">
                <a:latin typeface="Times New Roman" pitchFamily="18" charset="0"/>
              </a:rPr>
              <a:t> Program should be updated to the latest version possible.  Currently MM 2.0 Fu  Meet Manager has an easy way to update if you are on the internet by just selecting the “check of updates” button </a:t>
            </a:r>
          </a:p>
          <a:p>
            <a:pPr eaLnBrk="1" hangingPunct="1">
              <a:lnSpc>
                <a:spcPct val="80000"/>
              </a:lnSpc>
              <a:defRPr/>
            </a:pPr>
            <a:endParaRPr lang="en-US" sz="2400" smtClean="0">
              <a:latin typeface="Times New Roman" pitchFamily="18" charset="0"/>
            </a:endParaRPr>
          </a:p>
          <a:p>
            <a:pPr eaLnBrk="1" hangingPunct="1">
              <a:lnSpc>
                <a:spcPct val="80000"/>
              </a:lnSpc>
              <a:buFont typeface="Wingdings" pitchFamily="2" charset="2"/>
              <a:buNone/>
              <a:defRPr/>
            </a:pPr>
            <a:r>
              <a:rPr lang="en-US" sz="2400" smtClean="0">
                <a:latin typeface="Times New Roman" pitchFamily="18" charset="0"/>
              </a:rPr>
              <a:t>III. A couple of items to remember</a:t>
            </a:r>
          </a:p>
          <a:p>
            <a:pPr lvl="1" eaLnBrk="1" hangingPunct="1">
              <a:lnSpc>
                <a:spcPct val="80000"/>
              </a:lnSpc>
              <a:defRPr/>
            </a:pPr>
            <a:r>
              <a:rPr lang="en-US" sz="2400" smtClean="0">
                <a:latin typeface="Times New Roman" pitchFamily="18" charset="0"/>
              </a:rPr>
              <a:t>File/Repair Database - If you are experiencing data problems try this. </a:t>
            </a:r>
          </a:p>
          <a:p>
            <a:pPr lvl="1" eaLnBrk="1" hangingPunct="1">
              <a:lnSpc>
                <a:spcPct val="80000"/>
              </a:lnSpc>
              <a:defRPr/>
            </a:pPr>
            <a:r>
              <a:rPr lang="en-US" sz="2400" b="1" u="sng" smtClean="0">
                <a:latin typeface="Times New Roman" pitchFamily="18" charset="0"/>
              </a:rPr>
              <a:t>Please be sure to backup your database while running a meet</a:t>
            </a:r>
            <a:r>
              <a:rPr lang="en-US" sz="2400" b="1" smtClean="0">
                <a:latin typeface="Times New Roman" pitchFamily="18" charset="0"/>
              </a:rPr>
              <a:t>. </a:t>
            </a:r>
            <a:r>
              <a:rPr lang="en-US" sz="2400" smtClean="0">
                <a:latin typeface="Times New Roman" pitchFamily="18" charset="0"/>
              </a:rPr>
              <a:t>Also try exiting the program, turning off the computer and starting fresh.</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rrowheads="1"/>
          </p:cNvSpPr>
          <p:nvPr>
            <p:ph type="title"/>
          </p:nvPr>
        </p:nvSpPr>
        <p:spPr/>
        <p:txBody>
          <a:bodyPr/>
          <a:lstStyle/>
          <a:p>
            <a:pPr eaLnBrk="1" hangingPunct="1">
              <a:defRPr/>
            </a:pPr>
            <a:endParaRPr lang="en-US" smtClean="0"/>
          </a:p>
        </p:txBody>
      </p:sp>
      <p:pic>
        <p:nvPicPr>
          <p:cNvPr id="51203" name="Picture 3"/>
          <p:cNvPicPr>
            <a:picLocks noGrp="1" noChangeAspect="1" noChangeArrowheads="1"/>
          </p:cNvPicPr>
          <p:nvPr>
            <p:ph type="body" idx="1"/>
          </p:nvPr>
        </p:nvPicPr>
        <p:blipFill>
          <a:blip r:embed="rId2"/>
          <a:srcRect/>
          <a:stretch>
            <a:fillRect/>
          </a:stretch>
        </p:blipFill>
        <p:spPr>
          <a:xfrm>
            <a:off x="457200" y="304800"/>
            <a:ext cx="8229600" cy="5821363"/>
          </a:xfrm>
        </p:spPr>
      </p:pic>
      <p:sp>
        <p:nvSpPr>
          <p:cNvPr id="51204" name="Oval 4"/>
          <p:cNvSpPr>
            <a:spLocks noChangeArrowheads="1"/>
          </p:cNvSpPr>
          <p:nvPr/>
        </p:nvSpPr>
        <p:spPr bwMode="auto">
          <a:xfrm>
            <a:off x="914400" y="457200"/>
            <a:ext cx="990600" cy="457200"/>
          </a:xfrm>
          <a:prstGeom prst="ellipse">
            <a:avLst/>
          </a:prstGeom>
          <a:noFill/>
          <a:ln w="25400">
            <a:solidFill>
              <a:srgbClr val="FF0000"/>
            </a:solidFill>
            <a:round/>
            <a:headEnd/>
            <a:tailEnd/>
          </a:ln>
        </p:spPr>
        <p:txBody>
          <a:bodyPr wrap="none" anchor="ctr"/>
          <a:lstStyle/>
          <a:p>
            <a:endParaRPr lang="en-US"/>
          </a:p>
        </p:txBody>
      </p:sp>
      <p:sp>
        <p:nvSpPr>
          <p:cNvPr id="51205" name="Oval 5"/>
          <p:cNvSpPr>
            <a:spLocks noChangeArrowheads="1"/>
          </p:cNvSpPr>
          <p:nvPr/>
        </p:nvSpPr>
        <p:spPr bwMode="auto">
          <a:xfrm>
            <a:off x="3810000" y="457200"/>
            <a:ext cx="990600" cy="457200"/>
          </a:xfrm>
          <a:prstGeom prst="ellipse">
            <a:avLst/>
          </a:prstGeom>
          <a:noFill/>
          <a:ln w="25400">
            <a:solidFill>
              <a:srgbClr val="FF0000"/>
            </a:solidFill>
            <a:round/>
            <a:headEnd/>
            <a:tailEnd/>
          </a:ln>
        </p:spPr>
        <p:txBody>
          <a:bodyPr wrap="none" anchor="ctr"/>
          <a:lstStyle/>
          <a:p>
            <a:endParaRPr lang="en-US"/>
          </a:p>
        </p:txBody>
      </p:sp>
      <p:sp>
        <p:nvSpPr>
          <p:cNvPr id="51206" name="Oval 6"/>
          <p:cNvSpPr>
            <a:spLocks noChangeArrowheads="1"/>
          </p:cNvSpPr>
          <p:nvPr/>
        </p:nvSpPr>
        <p:spPr bwMode="auto">
          <a:xfrm>
            <a:off x="3581400" y="990600"/>
            <a:ext cx="1143000" cy="609600"/>
          </a:xfrm>
          <a:prstGeom prst="ellipse">
            <a:avLst/>
          </a:prstGeom>
          <a:noFill/>
          <a:ln w="25400">
            <a:solidFill>
              <a:srgbClr val="FF0000"/>
            </a:solidFill>
            <a:round/>
            <a:headEnd/>
            <a:tailEnd/>
          </a:ln>
        </p:spPr>
        <p:txBody>
          <a:bodyPr wrap="none" anchor="ctr"/>
          <a:lstStyle/>
          <a:p>
            <a:endParaRPr lang="en-US"/>
          </a:p>
        </p:txBody>
      </p:sp>
      <p:sp>
        <p:nvSpPr>
          <p:cNvPr id="51207" name="Oval 7"/>
          <p:cNvSpPr>
            <a:spLocks noChangeArrowheads="1"/>
          </p:cNvSpPr>
          <p:nvPr/>
        </p:nvSpPr>
        <p:spPr bwMode="auto">
          <a:xfrm>
            <a:off x="1066800" y="4495800"/>
            <a:ext cx="1447800" cy="1295400"/>
          </a:xfrm>
          <a:prstGeom prst="ellipse">
            <a:avLst/>
          </a:prstGeom>
          <a:noFill/>
          <a:ln w="25400">
            <a:solidFill>
              <a:srgbClr val="FF0000"/>
            </a:solidFill>
            <a:round/>
            <a:headEnd/>
            <a:tailEnd/>
          </a:ln>
        </p:spPr>
        <p:txBody>
          <a:bodyPr wrap="none" anchor="ctr"/>
          <a:lstStyle/>
          <a:p>
            <a:endParaRPr lang="en-US"/>
          </a:p>
        </p:txBody>
      </p:sp>
      <p:sp>
        <p:nvSpPr>
          <p:cNvPr id="51208" name="Oval 8"/>
          <p:cNvSpPr>
            <a:spLocks noChangeArrowheads="1"/>
          </p:cNvSpPr>
          <p:nvPr/>
        </p:nvSpPr>
        <p:spPr bwMode="auto">
          <a:xfrm>
            <a:off x="2590800" y="4572000"/>
            <a:ext cx="1676400" cy="1295400"/>
          </a:xfrm>
          <a:prstGeom prst="ellipse">
            <a:avLst/>
          </a:prstGeom>
          <a:noFill/>
          <a:ln w="25400">
            <a:solidFill>
              <a:srgbClr val="FF0000"/>
            </a:solidFill>
            <a:round/>
            <a:headEnd/>
            <a:tailEnd/>
          </a:ln>
        </p:spPr>
        <p:txBody>
          <a:bodyPr wrap="none" anchor="ctr"/>
          <a:lstStyle/>
          <a:p>
            <a:endParaRPr lang="en-US"/>
          </a:p>
        </p:txBody>
      </p:sp>
      <p:sp>
        <p:nvSpPr>
          <p:cNvPr id="51209" name="Text Box 9"/>
          <p:cNvSpPr txBox="1">
            <a:spLocks noChangeArrowheads="1"/>
          </p:cNvSpPr>
          <p:nvPr/>
        </p:nvSpPr>
        <p:spPr bwMode="auto">
          <a:xfrm>
            <a:off x="4419600" y="2133600"/>
            <a:ext cx="4724400" cy="2073275"/>
          </a:xfrm>
          <a:prstGeom prst="rect">
            <a:avLst/>
          </a:prstGeom>
          <a:solidFill>
            <a:schemeClr val="bg2"/>
          </a:solidFill>
          <a:ln w="25400">
            <a:solidFill>
              <a:srgbClr val="FF0000"/>
            </a:solidFill>
            <a:miter lim="800000"/>
            <a:headEnd/>
            <a:tailEnd/>
          </a:ln>
        </p:spPr>
        <p:txBody>
          <a:bodyPr>
            <a:spAutoFit/>
          </a:bodyPr>
          <a:lstStyle/>
          <a:p>
            <a:pPr marL="342900" indent="-342900">
              <a:buFontTx/>
              <a:buAutoNum type="arabicPeriod"/>
            </a:pPr>
            <a:r>
              <a:rPr lang="en-US" sz="1600" b="1">
                <a:latin typeface="Times New Roman" pitchFamily="18" charset="0"/>
              </a:rPr>
              <a:t>To create a scores report – SELECT ALL</a:t>
            </a:r>
          </a:p>
          <a:p>
            <a:pPr marL="342900" indent="-342900">
              <a:buFontTx/>
              <a:buAutoNum type="arabicPeriod"/>
            </a:pPr>
            <a:r>
              <a:rPr lang="en-US" sz="1600" b="1">
                <a:latin typeface="Times New Roman" pitchFamily="18" charset="0"/>
              </a:rPr>
              <a:t>Be sure that Individual and Relay events are selected</a:t>
            </a:r>
          </a:p>
          <a:p>
            <a:pPr marL="342900" indent="-342900">
              <a:buFontTx/>
              <a:buAutoNum type="arabicPeriod"/>
            </a:pPr>
            <a:r>
              <a:rPr lang="en-US" sz="1600" b="1">
                <a:latin typeface="Times New Roman" pitchFamily="18" charset="0"/>
              </a:rPr>
              <a:t>Be sure to select the TEAM option – HTML if you are emailing the report</a:t>
            </a:r>
          </a:p>
          <a:p>
            <a:pPr marL="342900" indent="-342900">
              <a:buFontTx/>
              <a:buAutoNum type="arabicPeriod"/>
            </a:pPr>
            <a:r>
              <a:rPr lang="en-US" sz="1600" b="1">
                <a:latin typeface="Times New Roman" pitchFamily="18" charset="0"/>
              </a:rPr>
              <a:t>Be sure to select the COMBINED option so that the scores are not broken out by gender</a:t>
            </a:r>
          </a:p>
          <a:p>
            <a:pPr marL="342900" indent="-342900">
              <a:buFontTx/>
              <a:buAutoNum type="arabicPeriod"/>
            </a:pPr>
            <a:r>
              <a:rPr lang="en-US" sz="1600" b="1">
                <a:latin typeface="Times New Roman" pitchFamily="18" charset="0"/>
              </a:rPr>
              <a:t>Then choose CREATE report and print</a:t>
            </a:r>
          </a:p>
        </p:txBody>
      </p:sp>
      <p:sp>
        <p:nvSpPr>
          <p:cNvPr id="51210" name="Line 10"/>
          <p:cNvSpPr>
            <a:spLocks noChangeShapeType="1"/>
          </p:cNvSpPr>
          <p:nvPr/>
        </p:nvSpPr>
        <p:spPr bwMode="auto">
          <a:xfrm flipH="1" flipV="1">
            <a:off x="1752600" y="914400"/>
            <a:ext cx="2590800" cy="1295400"/>
          </a:xfrm>
          <a:prstGeom prst="line">
            <a:avLst/>
          </a:prstGeom>
          <a:noFill/>
          <a:ln w="25400">
            <a:solidFill>
              <a:srgbClr val="FF0000"/>
            </a:solidFill>
            <a:round/>
            <a:headEnd/>
            <a:tailEnd type="triangle" w="med" len="med"/>
          </a:ln>
        </p:spPr>
        <p:txBody>
          <a:bodyPr/>
          <a:lstStyle/>
          <a:p>
            <a:endParaRPr lang="en-US"/>
          </a:p>
        </p:txBody>
      </p:sp>
      <p:sp>
        <p:nvSpPr>
          <p:cNvPr id="51211" name="Line 12"/>
          <p:cNvSpPr>
            <a:spLocks noChangeShapeType="1"/>
          </p:cNvSpPr>
          <p:nvPr/>
        </p:nvSpPr>
        <p:spPr bwMode="auto">
          <a:xfrm flipH="1">
            <a:off x="2133600" y="2971800"/>
            <a:ext cx="2286000" cy="1524000"/>
          </a:xfrm>
          <a:prstGeom prst="line">
            <a:avLst/>
          </a:prstGeom>
          <a:noFill/>
          <a:ln w="25400">
            <a:solidFill>
              <a:srgbClr val="FF0000"/>
            </a:solidFill>
            <a:round/>
            <a:headEnd/>
            <a:tailEnd type="triangle" w="med" len="med"/>
          </a:ln>
        </p:spPr>
        <p:txBody>
          <a:bodyPr/>
          <a:lstStyle/>
          <a:p>
            <a:endParaRPr lang="en-US"/>
          </a:p>
        </p:txBody>
      </p:sp>
      <p:sp>
        <p:nvSpPr>
          <p:cNvPr id="51212" name="Line 13"/>
          <p:cNvSpPr>
            <a:spLocks noChangeShapeType="1"/>
          </p:cNvSpPr>
          <p:nvPr/>
        </p:nvSpPr>
        <p:spPr bwMode="auto">
          <a:xfrm flipH="1">
            <a:off x="3581400" y="3581400"/>
            <a:ext cx="762000" cy="990600"/>
          </a:xfrm>
          <a:prstGeom prst="line">
            <a:avLst/>
          </a:prstGeom>
          <a:noFill/>
          <a:ln w="25400">
            <a:solidFill>
              <a:srgbClr val="FF0000"/>
            </a:solidFill>
            <a:round/>
            <a:headEnd/>
            <a:tailEnd type="triangle" w="med" len="med"/>
          </a:ln>
        </p:spPr>
        <p:txBody>
          <a:bodyPr/>
          <a:lstStyle/>
          <a:p>
            <a:endParaRPr lang="en-US"/>
          </a:p>
        </p:txBody>
      </p:sp>
      <p:cxnSp>
        <p:nvCxnSpPr>
          <p:cNvPr id="51213" name="AutoShape 15"/>
          <p:cNvCxnSpPr>
            <a:cxnSpLocks noChangeShapeType="1"/>
          </p:cNvCxnSpPr>
          <p:nvPr/>
        </p:nvCxnSpPr>
        <p:spPr bwMode="auto">
          <a:xfrm rot="10800000">
            <a:off x="4572000" y="457200"/>
            <a:ext cx="4572000" cy="3733800"/>
          </a:xfrm>
          <a:prstGeom prst="curvedConnector4">
            <a:avLst>
              <a:gd name="adj1" fmla="val 5000"/>
              <a:gd name="adj2" fmla="val 106120"/>
            </a:avLst>
          </a:prstGeom>
          <a:noFill/>
          <a:ln w="25400">
            <a:solidFill>
              <a:srgbClr val="FF0000"/>
            </a:solidFill>
            <a:round/>
            <a:headEnd/>
            <a:tailEnd type="triangle" w="med" len="med"/>
          </a:ln>
        </p:spPr>
      </p:cxnSp>
      <p:cxnSp>
        <p:nvCxnSpPr>
          <p:cNvPr id="51214" name="AutoShape 16"/>
          <p:cNvCxnSpPr>
            <a:cxnSpLocks noChangeShapeType="1"/>
          </p:cNvCxnSpPr>
          <p:nvPr/>
        </p:nvCxnSpPr>
        <p:spPr bwMode="auto">
          <a:xfrm rot="5400000" flipV="1">
            <a:off x="4572000" y="304800"/>
            <a:ext cx="1588" cy="1588"/>
          </a:xfrm>
          <a:prstGeom prst="curvedConnector3">
            <a:avLst>
              <a:gd name="adj1" fmla="val -14400005"/>
            </a:avLst>
          </a:prstGeom>
          <a:noFill/>
          <a:ln w="9525">
            <a:solidFill>
              <a:schemeClr val="tx1"/>
            </a:solidFill>
            <a:round/>
            <a:headEnd/>
            <a:tailEnd type="triangle" w="med" len="med"/>
          </a:ln>
        </p:spPr>
      </p:cxnSp>
      <p:sp>
        <p:nvSpPr>
          <p:cNvPr id="51215" name="Line 20"/>
          <p:cNvSpPr>
            <a:spLocks noChangeShapeType="1"/>
          </p:cNvSpPr>
          <p:nvPr/>
        </p:nvSpPr>
        <p:spPr bwMode="auto">
          <a:xfrm flipH="1" flipV="1">
            <a:off x="4267200" y="1600200"/>
            <a:ext cx="152400" cy="990600"/>
          </a:xfrm>
          <a:prstGeom prst="line">
            <a:avLst/>
          </a:prstGeom>
          <a:noFill/>
          <a:ln w="25400">
            <a:solidFill>
              <a:srgbClr val="FF0000"/>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type="body" idx="1"/>
          </p:nvPr>
        </p:nvSpPr>
        <p:spPr>
          <a:xfrm>
            <a:off x="457200" y="304800"/>
            <a:ext cx="8229600" cy="5821363"/>
          </a:xfrm>
        </p:spPr>
        <p:txBody>
          <a:bodyPr/>
          <a:lstStyle/>
          <a:p>
            <a:pPr eaLnBrk="1" hangingPunct="1">
              <a:lnSpc>
                <a:spcPct val="90000"/>
              </a:lnSpc>
              <a:buFont typeface="Wingdings" pitchFamily="2" charset="2"/>
              <a:buNone/>
              <a:defRPr/>
            </a:pPr>
            <a:r>
              <a:rPr lang="en-US" dirty="0" smtClean="0"/>
              <a:t>IX. Print Results</a:t>
            </a:r>
            <a:endParaRPr lang="en-US" b="1" dirty="0" smtClean="0"/>
          </a:p>
          <a:p>
            <a:pPr lvl="1" eaLnBrk="1" hangingPunct="1">
              <a:lnSpc>
                <a:spcPct val="90000"/>
              </a:lnSpc>
              <a:defRPr/>
            </a:pPr>
            <a:r>
              <a:rPr lang="en-US" b="1" dirty="0" smtClean="0"/>
              <a:t>Reports/Results/Select All/Create Report</a:t>
            </a:r>
            <a:r>
              <a:rPr lang="en-US" dirty="0" smtClean="0"/>
              <a:t> - At the conclusion of the meet, print the results for distribution to teams. For Printed Report use these selections: </a:t>
            </a:r>
            <a:r>
              <a:rPr lang="en-US" u="sng" dirty="0" smtClean="0"/>
              <a:t>Columns - Triple, Splits - None, Relay names 4, include in results: Time standards, Entry time, DQ Codes, Athlete/relay points, Combined score </a:t>
            </a:r>
            <a:r>
              <a:rPr lang="en-US" dirty="0" smtClean="0"/>
              <a:t> </a:t>
            </a:r>
          </a:p>
          <a:p>
            <a:pPr lvl="1" eaLnBrk="1" hangingPunct="1">
              <a:lnSpc>
                <a:spcPct val="90000"/>
              </a:lnSpc>
              <a:defRPr/>
            </a:pPr>
            <a:r>
              <a:rPr lang="en-US" b="1" dirty="0" smtClean="0"/>
              <a:t>Report for Website:</a:t>
            </a:r>
            <a:r>
              <a:rPr lang="en-US" dirty="0" smtClean="0"/>
              <a:t> To create the report for the </a:t>
            </a:r>
            <a:r>
              <a:rPr lang="en-US" dirty="0" err="1" smtClean="0"/>
              <a:t>midlakes</a:t>
            </a:r>
            <a:r>
              <a:rPr lang="en-US" dirty="0" smtClean="0"/>
              <a:t> website.  Instead of selection columns – triple select </a:t>
            </a:r>
            <a:r>
              <a:rPr lang="en-US" b="1" dirty="0" smtClean="0"/>
              <a:t>THE PDF OPTION </a:t>
            </a:r>
            <a:r>
              <a:rPr lang="en-US" dirty="0" smtClean="0"/>
              <a:t> and follow the provided instructions.</a:t>
            </a:r>
          </a:p>
          <a:p>
            <a:pPr lvl="1" eaLnBrk="1" hangingPunct="1">
              <a:lnSpc>
                <a:spcPct val="90000"/>
              </a:lnSpc>
              <a:defRPr/>
            </a:pPr>
            <a:endParaRPr lang="en-US" dirty="0" smtClean="0"/>
          </a:p>
          <a:p>
            <a:pPr eaLnBrk="1" hangingPunct="1">
              <a:lnSpc>
                <a:spcPct val="90000"/>
              </a:lnSpc>
              <a:defRPr/>
            </a:pPr>
            <a:endParaRPr lang="en-US" dirty="0" smtClean="0"/>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rrowheads="1"/>
          </p:cNvSpPr>
          <p:nvPr>
            <p:ph type="title"/>
          </p:nvPr>
        </p:nvSpPr>
        <p:spPr/>
        <p:txBody>
          <a:bodyPr/>
          <a:lstStyle/>
          <a:p>
            <a:pPr eaLnBrk="1" hangingPunct="1">
              <a:defRPr/>
            </a:pPr>
            <a:endParaRPr lang="en-US" smtClean="0"/>
          </a:p>
        </p:txBody>
      </p:sp>
      <p:pic>
        <p:nvPicPr>
          <p:cNvPr id="53251" name="Picture 3"/>
          <p:cNvPicPr>
            <a:picLocks noGrp="1" noChangeAspect="1" noChangeArrowheads="1"/>
          </p:cNvPicPr>
          <p:nvPr>
            <p:ph type="body" idx="1"/>
          </p:nvPr>
        </p:nvPicPr>
        <p:blipFill>
          <a:blip r:embed="rId2"/>
          <a:srcRect/>
          <a:stretch>
            <a:fillRect/>
          </a:stretch>
        </p:blipFill>
        <p:spPr>
          <a:xfrm>
            <a:off x="0" y="0"/>
            <a:ext cx="9144000" cy="6908800"/>
          </a:xfrm>
        </p:spPr>
      </p:pic>
      <p:sp>
        <p:nvSpPr>
          <p:cNvPr id="53252" name="Oval 4"/>
          <p:cNvSpPr>
            <a:spLocks noChangeArrowheads="1"/>
          </p:cNvSpPr>
          <p:nvPr/>
        </p:nvSpPr>
        <p:spPr bwMode="auto">
          <a:xfrm>
            <a:off x="228600" y="228600"/>
            <a:ext cx="1371600" cy="685800"/>
          </a:xfrm>
          <a:prstGeom prst="ellipse">
            <a:avLst/>
          </a:prstGeom>
          <a:noFill/>
          <a:ln w="19050">
            <a:solidFill>
              <a:srgbClr val="FF0000"/>
            </a:solidFill>
            <a:round/>
            <a:headEnd/>
            <a:tailEnd/>
          </a:ln>
        </p:spPr>
        <p:txBody>
          <a:bodyPr wrap="none" anchor="ctr"/>
          <a:lstStyle/>
          <a:p>
            <a:endParaRPr lang="en-US"/>
          </a:p>
        </p:txBody>
      </p:sp>
      <p:sp>
        <p:nvSpPr>
          <p:cNvPr id="53253" name="Rectangle 5"/>
          <p:cNvSpPr>
            <a:spLocks noChangeArrowheads="1"/>
          </p:cNvSpPr>
          <p:nvPr/>
        </p:nvSpPr>
        <p:spPr bwMode="auto">
          <a:xfrm>
            <a:off x="609600" y="5257800"/>
            <a:ext cx="1981200" cy="1219200"/>
          </a:xfrm>
          <a:prstGeom prst="rect">
            <a:avLst/>
          </a:prstGeom>
          <a:noFill/>
          <a:ln w="19050">
            <a:solidFill>
              <a:srgbClr val="FF0000"/>
            </a:solidFill>
            <a:miter lim="800000"/>
            <a:headEnd/>
            <a:tailEnd/>
          </a:ln>
        </p:spPr>
        <p:txBody>
          <a:bodyPr wrap="none" anchor="ctr"/>
          <a:lstStyle/>
          <a:p>
            <a:endParaRPr lang="en-US"/>
          </a:p>
        </p:txBody>
      </p:sp>
      <p:sp>
        <p:nvSpPr>
          <p:cNvPr id="53254" name="Rectangle 6"/>
          <p:cNvSpPr>
            <a:spLocks noChangeArrowheads="1"/>
          </p:cNvSpPr>
          <p:nvPr/>
        </p:nvSpPr>
        <p:spPr bwMode="auto">
          <a:xfrm>
            <a:off x="2819400" y="5334000"/>
            <a:ext cx="1524000" cy="609600"/>
          </a:xfrm>
          <a:prstGeom prst="rect">
            <a:avLst/>
          </a:prstGeom>
          <a:noFill/>
          <a:ln w="19050">
            <a:solidFill>
              <a:srgbClr val="FF0000"/>
            </a:solidFill>
            <a:miter lim="800000"/>
            <a:headEnd/>
            <a:tailEnd/>
          </a:ln>
        </p:spPr>
        <p:txBody>
          <a:bodyPr wrap="none" anchor="ctr"/>
          <a:lstStyle/>
          <a:p>
            <a:endParaRPr lang="en-US"/>
          </a:p>
        </p:txBody>
      </p:sp>
      <p:sp>
        <p:nvSpPr>
          <p:cNvPr id="53255" name="Line 7"/>
          <p:cNvSpPr>
            <a:spLocks noChangeShapeType="1"/>
          </p:cNvSpPr>
          <p:nvPr/>
        </p:nvSpPr>
        <p:spPr bwMode="auto">
          <a:xfrm flipH="1" flipV="1">
            <a:off x="1600200" y="609600"/>
            <a:ext cx="1676400" cy="152400"/>
          </a:xfrm>
          <a:prstGeom prst="line">
            <a:avLst/>
          </a:prstGeom>
          <a:noFill/>
          <a:ln w="19050">
            <a:solidFill>
              <a:srgbClr val="FF0000"/>
            </a:solidFill>
            <a:round/>
            <a:headEnd/>
            <a:tailEnd type="triangle" w="med" len="lg"/>
          </a:ln>
        </p:spPr>
        <p:txBody>
          <a:bodyPr/>
          <a:lstStyle/>
          <a:p>
            <a:endParaRPr lang="en-US"/>
          </a:p>
        </p:txBody>
      </p:sp>
      <p:sp>
        <p:nvSpPr>
          <p:cNvPr id="53256" name="Line 8"/>
          <p:cNvSpPr>
            <a:spLocks noChangeShapeType="1"/>
          </p:cNvSpPr>
          <p:nvPr/>
        </p:nvSpPr>
        <p:spPr bwMode="auto">
          <a:xfrm flipH="1">
            <a:off x="2590800" y="4191000"/>
            <a:ext cx="533400" cy="990600"/>
          </a:xfrm>
          <a:prstGeom prst="line">
            <a:avLst/>
          </a:prstGeom>
          <a:noFill/>
          <a:ln w="19050">
            <a:solidFill>
              <a:srgbClr val="FF0000"/>
            </a:solidFill>
            <a:round/>
            <a:headEnd/>
            <a:tailEnd type="triangle" w="med" len="lg"/>
          </a:ln>
        </p:spPr>
        <p:txBody>
          <a:bodyPr/>
          <a:lstStyle/>
          <a:p>
            <a:endParaRPr lang="en-US"/>
          </a:p>
        </p:txBody>
      </p:sp>
      <p:sp>
        <p:nvSpPr>
          <p:cNvPr id="53257" name="Line 9"/>
          <p:cNvSpPr>
            <a:spLocks noChangeShapeType="1"/>
          </p:cNvSpPr>
          <p:nvPr/>
        </p:nvSpPr>
        <p:spPr bwMode="auto">
          <a:xfrm flipH="1">
            <a:off x="3733800" y="4114800"/>
            <a:ext cx="76200" cy="1143000"/>
          </a:xfrm>
          <a:prstGeom prst="line">
            <a:avLst/>
          </a:prstGeom>
          <a:noFill/>
          <a:ln w="19050">
            <a:solidFill>
              <a:srgbClr val="FF0000"/>
            </a:solidFill>
            <a:round/>
            <a:headEnd/>
            <a:tailEnd type="triangle" w="med" len="lg"/>
          </a:ln>
        </p:spPr>
        <p:txBody>
          <a:bodyPr/>
          <a:lstStyle/>
          <a:p>
            <a:endParaRPr lang="en-US"/>
          </a:p>
        </p:txBody>
      </p:sp>
      <p:sp>
        <p:nvSpPr>
          <p:cNvPr id="53258" name="Text Box 10"/>
          <p:cNvSpPr txBox="1">
            <a:spLocks noChangeArrowheads="1"/>
          </p:cNvSpPr>
          <p:nvPr/>
        </p:nvSpPr>
        <p:spPr bwMode="auto">
          <a:xfrm>
            <a:off x="3184525" y="2667000"/>
            <a:ext cx="3292475" cy="1812925"/>
          </a:xfrm>
          <a:prstGeom prst="rect">
            <a:avLst/>
          </a:prstGeom>
          <a:solidFill>
            <a:schemeClr val="bg2"/>
          </a:solidFill>
          <a:ln w="19050">
            <a:solidFill>
              <a:srgbClr val="FF0000"/>
            </a:solidFill>
            <a:miter lim="800000"/>
            <a:headEnd/>
            <a:tailEnd/>
          </a:ln>
        </p:spPr>
        <p:txBody>
          <a:bodyPr>
            <a:spAutoFit/>
          </a:bodyPr>
          <a:lstStyle/>
          <a:p>
            <a:pPr marL="342900" indent="-342900">
              <a:buFontTx/>
              <a:buAutoNum type="arabicPeriod"/>
            </a:pPr>
            <a:r>
              <a:rPr lang="en-US" sz="1400" b="1">
                <a:latin typeface="Times New Roman" pitchFamily="18" charset="0"/>
              </a:rPr>
              <a:t>It is important to look at Report Type and Format when printing results.</a:t>
            </a:r>
          </a:p>
          <a:p>
            <a:pPr marL="342900" indent="-342900">
              <a:buFontTx/>
              <a:buAutoNum type="arabicPeriod"/>
            </a:pPr>
            <a:r>
              <a:rPr lang="en-US" sz="1400" b="1">
                <a:latin typeface="Times New Roman" pitchFamily="18" charset="0"/>
              </a:rPr>
              <a:t>Again the flat HTML choice will allow for email</a:t>
            </a:r>
          </a:p>
          <a:p>
            <a:pPr marL="342900" indent="-342900">
              <a:buFontTx/>
              <a:buAutoNum type="arabicPeriod"/>
            </a:pPr>
            <a:r>
              <a:rPr lang="en-US" sz="1400" b="1">
                <a:latin typeface="Times New Roman" pitchFamily="18" charset="0"/>
              </a:rPr>
              <a:t>Leaving Top How Many blank and relay names blank will print all names in the meet.</a:t>
            </a:r>
          </a:p>
        </p:txBody>
      </p:sp>
      <p:sp>
        <p:nvSpPr>
          <p:cNvPr id="53259" name="Text Box 11"/>
          <p:cNvSpPr txBox="1">
            <a:spLocks noChangeArrowheads="1"/>
          </p:cNvSpPr>
          <p:nvPr/>
        </p:nvSpPr>
        <p:spPr bwMode="auto">
          <a:xfrm>
            <a:off x="3657600" y="609600"/>
            <a:ext cx="2590800" cy="749300"/>
          </a:xfrm>
          <a:prstGeom prst="rect">
            <a:avLst/>
          </a:prstGeom>
          <a:solidFill>
            <a:schemeClr val="bg2"/>
          </a:solidFill>
          <a:ln w="19050">
            <a:solidFill>
              <a:srgbClr val="FF0000"/>
            </a:solidFill>
            <a:miter lim="800000"/>
            <a:headEnd/>
            <a:tailEnd/>
          </a:ln>
        </p:spPr>
        <p:txBody>
          <a:bodyPr>
            <a:spAutoFit/>
          </a:bodyPr>
          <a:lstStyle/>
          <a:p>
            <a:pPr marL="342900" indent="-342900">
              <a:buFontTx/>
              <a:buAutoNum type="arabicPeriod"/>
            </a:pPr>
            <a:r>
              <a:rPr lang="en-US" sz="1400" b="1">
                <a:latin typeface="Times New Roman" pitchFamily="18" charset="0"/>
              </a:rPr>
              <a:t>In the results menu</a:t>
            </a:r>
          </a:p>
          <a:p>
            <a:pPr marL="342900" indent="-342900">
              <a:buFontTx/>
              <a:buAutoNum type="arabicPeriod"/>
            </a:pPr>
            <a:r>
              <a:rPr lang="en-US" sz="1400" b="1">
                <a:latin typeface="Times New Roman" pitchFamily="18" charset="0"/>
              </a:rPr>
              <a:t>Choose Select All then create report</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3"/>
          <p:cNvSpPr>
            <a:spLocks noGrp="1" noChangeArrowheads="1"/>
          </p:cNvSpPr>
          <p:nvPr>
            <p:ph type="body" idx="1"/>
          </p:nvPr>
        </p:nvSpPr>
        <p:spPr>
          <a:xfrm>
            <a:off x="228600" y="609600"/>
            <a:ext cx="8686800" cy="5516563"/>
          </a:xfrm>
        </p:spPr>
        <p:txBody>
          <a:bodyPr/>
          <a:lstStyle/>
          <a:p>
            <a:pPr eaLnBrk="1" hangingPunct="1">
              <a:buFont typeface="Wingdings" pitchFamily="2" charset="2"/>
              <a:buNone/>
              <a:defRPr/>
            </a:pPr>
            <a:r>
              <a:rPr lang="en-US" smtClean="0"/>
              <a:t>X. Back-up Results to Disk for Visiting Team's</a:t>
            </a:r>
            <a:endParaRPr lang="en-US" b="1" smtClean="0"/>
          </a:p>
          <a:p>
            <a:pPr lvl="1" eaLnBrk="1" hangingPunct="1">
              <a:defRPr/>
            </a:pPr>
            <a:r>
              <a:rPr lang="en-US" b="1" smtClean="0"/>
              <a:t>File/Back-up: </a:t>
            </a:r>
            <a:r>
              <a:rPr lang="en-US" smtClean="0"/>
              <a:t>The away team should bring a disk for you to place a backup of the meet.  Do not give an export of results, they can create this file on there own computer after they restore the backup to their computer.</a:t>
            </a:r>
          </a:p>
          <a:p>
            <a:pPr lvl="1" eaLnBrk="1" hangingPunct="1">
              <a:defRPr/>
            </a:pPr>
            <a:r>
              <a:rPr lang="en-US" b="1" smtClean="0"/>
              <a:t>File/Export/Results</a:t>
            </a:r>
            <a:r>
              <a:rPr lang="en-US" smtClean="0"/>
              <a:t> – This is the file you must create to import the meet results into Team Manager.  Select the team you wish to export results, include relays. </a:t>
            </a:r>
          </a:p>
          <a:p>
            <a:pPr algn="ctr" eaLnBrk="1" hangingPunct="1">
              <a:buFont typeface="Wingdings" pitchFamily="2" charset="2"/>
              <a:buNone/>
              <a:defRPr/>
            </a:pPr>
            <a:endParaRPr lang="en-US" sz="3600" smtClean="0"/>
          </a:p>
          <a:p>
            <a:pPr algn="ctr" eaLnBrk="1" hangingPunct="1">
              <a:buFont typeface="Wingdings" pitchFamily="2" charset="2"/>
              <a:buNone/>
              <a:defRPr/>
            </a:pPr>
            <a:r>
              <a:rPr lang="en-US" sz="2800" smtClean="0"/>
              <a:t>You are now ready to run a great Midlakes Dual Meet!</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rrowheads="1"/>
          </p:cNvSpPr>
          <p:nvPr>
            <p:ph type="title"/>
          </p:nvPr>
        </p:nvSpPr>
        <p:spPr/>
        <p:txBody>
          <a:bodyPr/>
          <a:lstStyle/>
          <a:p>
            <a:pPr eaLnBrk="1" hangingPunct="1">
              <a:defRPr/>
            </a:pPr>
            <a:endParaRPr lang="en-US" smtClean="0"/>
          </a:p>
        </p:txBody>
      </p:sp>
      <p:pic>
        <p:nvPicPr>
          <p:cNvPr id="55299" name="Picture 3"/>
          <p:cNvPicPr>
            <a:picLocks noGrp="1" noChangeAspect="1" noChangeArrowheads="1"/>
          </p:cNvPicPr>
          <p:nvPr>
            <p:ph type="body" idx="1"/>
          </p:nvPr>
        </p:nvPicPr>
        <p:blipFill>
          <a:blip r:embed="rId2"/>
          <a:srcRect/>
          <a:stretch>
            <a:fillRect/>
          </a:stretch>
        </p:blipFill>
        <p:spPr>
          <a:xfrm>
            <a:off x="457200" y="304800"/>
            <a:ext cx="8229600" cy="5821363"/>
          </a:xfrm>
        </p:spPr>
      </p:pic>
      <p:sp>
        <p:nvSpPr>
          <p:cNvPr id="55300" name="Oval 4"/>
          <p:cNvSpPr>
            <a:spLocks noChangeArrowheads="1"/>
          </p:cNvSpPr>
          <p:nvPr/>
        </p:nvSpPr>
        <p:spPr bwMode="auto">
          <a:xfrm>
            <a:off x="152400" y="1905000"/>
            <a:ext cx="3581400" cy="533400"/>
          </a:xfrm>
          <a:prstGeom prst="ellipse">
            <a:avLst/>
          </a:prstGeom>
          <a:noFill/>
          <a:ln w="25400">
            <a:solidFill>
              <a:srgbClr val="FF0000"/>
            </a:solidFill>
            <a:round/>
            <a:headEnd/>
            <a:tailEnd/>
          </a:ln>
        </p:spPr>
        <p:txBody>
          <a:bodyPr wrap="none" anchor="ctr"/>
          <a:lstStyle/>
          <a:p>
            <a:endParaRPr lang="en-US"/>
          </a:p>
        </p:txBody>
      </p:sp>
      <p:sp>
        <p:nvSpPr>
          <p:cNvPr id="55301" name="Oval 5"/>
          <p:cNvSpPr>
            <a:spLocks noChangeArrowheads="1"/>
          </p:cNvSpPr>
          <p:nvPr/>
        </p:nvSpPr>
        <p:spPr bwMode="auto">
          <a:xfrm>
            <a:off x="304800" y="457200"/>
            <a:ext cx="685800" cy="457200"/>
          </a:xfrm>
          <a:prstGeom prst="ellipse">
            <a:avLst/>
          </a:prstGeom>
          <a:noFill/>
          <a:ln w="25400">
            <a:solidFill>
              <a:srgbClr val="FF0000"/>
            </a:solidFill>
            <a:round/>
            <a:headEnd/>
            <a:tailEnd/>
          </a:ln>
        </p:spPr>
        <p:txBody>
          <a:bodyPr wrap="none" anchor="ctr"/>
          <a:lstStyle/>
          <a:p>
            <a:endParaRPr lang="en-US"/>
          </a:p>
        </p:txBody>
      </p:sp>
      <p:sp>
        <p:nvSpPr>
          <p:cNvPr id="55302" name="Text Box 6"/>
          <p:cNvSpPr txBox="1">
            <a:spLocks noChangeArrowheads="1"/>
          </p:cNvSpPr>
          <p:nvPr/>
        </p:nvSpPr>
        <p:spPr bwMode="auto">
          <a:xfrm>
            <a:off x="5410200" y="1039813"/>
            <a:ext cx="3733800" cy="2562225"/>
          </a:xfrm>
          <a:prstGeom prst="rect">
            <a:avLst/>
          </a:prstGeom>
          <a:solidFill>
            <a:schemeClr val="bg2"/>
          </a:solidFill>
          <a:ln w="25400">
            <a:solidFill>
              <a:srgbClr val="FF0000"/>
            </a:solidFill>
            <a:miter lim="800000"/>
            <a:headEnd/>
            <a:tailEnd/>
          </a:ln>
        </p:spPr>
        <p:txBody>
          <a:bodyPr>
            <a:spAutoFit/>
          </a:bodyPr>
          <a:lstStyle/>
          <a:p>
            <a:pPr marL="342900" indent="-342900">
              <a:buFontTx/>
              <a:buAutoNum type="arabicPeriod"/>
            </a:pPr>
            <a:r>
              <a:rPr lang="en-US" sz="1600" b="1">
                <a:latin typeface="Times New Roman" pitchFamily="18" charset="0"/>
              </a:rPr>
              <a:t>Under the FILE heading – this is the selection to choose to EXPORT results</a:t>
            </a:r>
          </a:p>
          <a:p>
            <a:pPr marL="342900" indent="-342900">
              <a:buFontTx/>
              <a:buAutoNum type="arabicPeriod"/>
            </a:pPr>
            <a:r>
              <a:rPr lang="en-US" sz="1600" b="1">
                <a:latin typeface="Times New Roman" pitchFamily="18" charset="0"/>
              </a:rPr>
              <a:t>Choose EXPORT</a:t>
            </a:r>
          </a:p>
          <a:p>
            <a:pPr marL="342900" indent="-342900">
              <a:buFontTx/>
              <a:buAutoNum type="arabicPeriod"/>
            </a:pPr>
            <a:r>
              <a:rPr lang="en-US" sz="1600" b="1">
                <a:latin typeface="Times New Roman" pitchFamily="18" charset="0"/>
              </a:rPr>
              <a:t>Go to RESULTS for TM or SWIMS</a:t>
            </a:r>
          </a:p>
          <a:p>
            <a:pPr marL="342900" indent="-342900">
              <a:buFontTx/>
              <a:buAutoNum type="arabicPeriod"/>
            </a:pPr>
            <a:r>
              <a:rPr lang="en-US" sz="1600" b="1">
                <a:latin typeface="Times New Roman" pitchFamily="18" charset="0"/>
              </a:rPr>
              <a:t>Follow directions</a:t>
            </a:r>
          </a:p>
          <a:p>
            <a:pPr marL="800100" lvl="1" indent="-342900">
              <a:buFontTx/>
              <a:buChar char="•"/>
            </a:pPr>
            <a:r>
              <a:rPr lang="en-US" sz="1600" b="1">
                <a:latin typeface="Times New Roman" pitchFamily="18" charset="0"/>
              </a:rPr>
              <a:t>Be sure to remember where the file is saved</a:t>
            </a:r>
          </a:p>
          <a:p>
            <a:pPr marL="800100" lvl="1" indent="-342900">
              <a:buFontTx/>
              <a:buChar char="•"/>
            </a:pPr>
            <a:r>
              <a:rPr lang="en-US" sz="1600" b="1">
                <a:latin typeface="Times New Roman" pitchFamily="18" charset="0"/>
              </a:rPr>
              <a:t>This is the file to send home with opposition coaches</a:t>
            </a:r>
          </a:p>
        </p:txBody>
      </p:sp>
      <p:sp>
        <p:nvSpPr>
          <p:cNvPr id="55303" name="Line 7"/>
          <p:cNvSpPr>
            <a:spLocks noChangeShapeType="1"/>
          </p:cNvSpPr>
          <p:nvPr/>
        </p:nvSpPr>
        <p:spPr bwMode="auto">
          <a:xfrm flipH="1" flipV="1">
            <a:off x="1066800" y="685800"/>
            <a:ext cx="4343400" cy="533400"/>
          </a:xfrm>
          <a:prstGeom prst="line">
            <a:avLst/>
          </a:prstGeom>
          <a:noFill/>
          <a:ln w="25400">
            <a:solidFill>
              <a:srgbClr val="FF0000"/>
            </a:solidFill>
            <a:round/>
            <a:headEnd/>
            <a:tailEnd type="triangle" w="med" len="med"/>
          </a:ln>
        </p:spPr>
        <p:txBody>
          <a:bodyPr/>
          <a:lstStyle/>
          <a:p>
            <a:endParaRPr lang="en-US"/>
          </a:p>
        </p:txBody>
      </p:sp>
      <p:sp>
        <p:nvSpPr>
          <p:cNvPr id="55304" name="Line 8"/>
          <p:cNvSpPr>
            <a:spLocks noChangeShapeType="1"/>
          </p:cNvSpPr>
          <p:nvPr/>
        </p:nvSpPr>
        <p:spPr bwMode="auto">
          <a:xfrm flipH="1" flipV="1">
            <a:off x="3657600" y="2286000"/>
            <a:ext cx="1752600" cy="457200"/>
          </a:xfrm>
          <a:prstGeom prst="line">
            <a:avLst/>
          </a:prstGeom>
          <a:noFill/>
          <a:ln w="25400">
            <a:solidFill>
              <a:srgbClr val="FF0000"/>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rrowheads="1"/>
          </p:cNvSpPr>
          <p:nvPr>
            <p:ph type="title"/>
          </p:nvPr>
        </p:nvSpPr>
        <p:spPr/>
        <p:txBody>
          <a:bodyPr/>
          <a:lstStyle/>
          <a:p>
            <a:pPr eaLnBrk="1" hangingPunct="1">
              <a:defRPr/>
            </a:pPr>
            <a:r>
              <a:rPr lang="en-US" smtClean="0"/>
              <a:t>Other Items</a:t>
            </a:r>
          </a:p>
        </p:txBody>
      </p:sp>
      <p:sp>
        <p:nvSpPr>
          <p:cNvPr id="17411" name="Rectangle 3"/>
          <p:cNvSpPr>
            <a:spLocks noGrp="1" noChangeArrowheads="1"/>
          </p:cNvSpPr>
          <p:nvPr>
            <p:ph type="body" idx="1"/>
          </p:nvPr>
        </p:nvSpPr>
        <p:spPr>
          <a:xfrm>
            <a:off x="457200" y="1219200"/>
            <a:ext cx="8229600" cy="4906963"/>
          </a:xfrm>
        </p:spPr>
        <p:txBody>
          <a:bodyPr/>
          <a:lstStyle/>
          <a:p>
            <a:pPr eaLnBrk="1" hangingPunct="1">
              <a:lnSpc>
                <a:spcPct val="80000"/>
              </a:lnSpc>
              <a:buClr>
                <a:schemeClr val="tx1"/>
              </a:buClr>
              <a:defRPr/>
            </a:pPr>
            <a:r>
              <a:rPr lang="en-US" sz="2400" b="1" smtClean="0"/>
              <a:t>Entering Splits for relays</a:t>
            </a:r>
            <a:r>
              <a:rPr lang="en-US" sz="2400" smtClean="0"/>
              <a:t> -  This can be done in the </a:t>
            </a:r>
            <a:r>
              <a:rPr lang="en-US" sz="2400" b="1" u="sng" smtClean="0"/>
              <a:t>run menu select splits</a:t>
            </a:r>
            <a:r>
              <a:rPr lang="en-US" sz="2400" smtClean="0"/>
              <a:t>.  Enter splits cumulatively.  By doing this prior to exporting results to team manager, you will be able to track split times in team manager when running reports and creating best relay reports from Team Manager.  You can also include splits on meet result reports for you team. </a:t>
            </a:r>
          </a:p>
          <a:p>
            <a:pPr eaLnBrk="1" hangingPunct="1">
              <a:lnSpc>
                <a:spcPct val="80000"/>
              </a:lnSpc>
              <a:buClr>
                <a:schemeClr val="tx1"/>
              </a:buClr>
              <a:defRPr/>
            </a:pPr>
            <a:endParaRPr lang="en-US" sz="2400" smtClean="0"/>
          </a:p>
          <a:p>
            <a:pPr eaLnBrk="1" hangingPunct="1">
              <a:lnSpc>
                <a:spcPct val="80000"/>
              </a:lnSpc>
              <a:buClr>
                <a:schemeClr val="tx1"/>
              </a:buClr>
              <a:defRPr/>
            </a:pPr>
            <a:r>
              <a:rPr lang="en-US" sz="2400" smtClean="0"/>
              <a:t>If you have a timing console/touch pads, you will want to order the </a:t>
            </a:r>
            <a:r>
              <a:rPr lang="en-US" sz="2400" b="1" smtClean="0"/>
              <a:t>Timing Console</a:t>
            </a:r>
            <a:r>
              <a:rPr lang="en-US" sz="2400" smtClean="0"/>
              <a:t> </a:t>
            </a:r>
            <a:r>
              <a:rPr lang="en-US" sz="2400" b="1" smtClean="0"/>
              <a:t>INTERFACE</a:t>
            </a:r>
            <a:r>
              <a:rPr lang="en-US" sz="2400" smtClean="0"/>
              <a:t> option. </a:t>
            </a:r>
          </a:p>
          <a:p>
            <a:pPr lvl="1" eaLnBrk="1" hangingPunct="1">
              <a:lnSpc>
                <a:spcPct val="80000"/>
              </a:lnSpc>
              <a:buClr>
                <a:schemeClr val="tx1"/>
              </a:buClr>
              <a:defRPr/>
            </a:pPr>
            <a:r>
              <a:rPr lang="en-US" sz="2400" smtClean="0"/>
              <a:t>The </a:t>
            </a:r>
            <a:r>
              <a:rPr lang="en-US" sz="2400" b="1" smtClean="0"/>
              <a:t>Timing Console INTERFACE</a:t>
            </a:r>
            <a:r>
              <a:rPr lang="en-US" sz="2400" smtClean="0"/>
              <a:t> option is software built into</a:t>
            </a:r>
            <a:r>
              <a:rPr lang="en-US" sz="2400" b="1" smtClean="0"/>
              <a:t> MEET MANAGER</a:t>
            </a:r>
            <a:r>
              <a:rPr lang="en-US" sz="2400" smtClean="0"/>
              <a:t> which allows </a:t>
            </a:r>
            <a:r>
              <a:rPr lang="en-US" sz="2400" b="1" smtClean="0"/>
              <a:t>MEET MANAGER</a:t>
            </a:r>
            <a:r>
              <a:rPr lang="en-US" sz="2400" smtClean="0"/>
              <a:t> to connect directly to popular timing consoles </a:t>
            </a:r>
            <a:br>
              <a:rPr lang="en-US" sz="2400" smtClean="0"/>
            </a:br>
            <a:endParaRPr lang="en-US" sz="2400" b="1" smtClean="0"/>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rrowheads="1"/>
          </p:cNvSpPr>
          <p:nvPr>
            <p:ph type="title"/>
          </p:nvPr>
        </p:nvSpPr>
        <p:spPr>
          <a:xfrm>
            <a:off x="457200" y="2286000"/>
            <a:ext cx="8229600" cy="3154362"/>
          </a:xfrm>
        </p:spPr>
        <p:txBody>
          <a:bodyPr/>
          <a:lstStyle/>
          <a:p>
            <a:pPr eaLnBrk="1" hangingPunct="1">
              <a:defRPr/>
            </a:pPr>
            <a:r>
              <a:rPr lang="en-US" sz="4000" dirty="0" smtClean="0"/>
              <a:t>“B” DQ report </a:t>
            </a:r>
            <a:br>
              <a:rPr lang="en-US" sz="4000" dirty="0" smtClean="0"/>
            </a:br>
            <a:r>
              <a:rPr lang="en-US" sz="4000" dirty="0" smtClean="0"/>
              <a:t/>
            </a:r>
            <a:br>
              <a:rPr lang="en-US" sz="4000" dirty="0" smtClean="0"/>
            </a:br>
            <a:r>
              <a:rPr lang="en-US" sz="4000" dirty="0" err="1" smtClean="0"/>
              <a:t>Midlakes</a:t>
            </a:r>
            <a:r>
              <a:rPr lang="en-US" sz="4000" dirty="0" smtClean="0"/>
              <a:t> Championship Meet</a:t>
            </a:r>
          </a:p>
        </p:txBody>
      </p:sp>
      <p:sp>
        <p:nvSpPr>
          <p:cNvPr id="13315" name="Rectangle 3"/>
          <p:cNvSpPr>
            <a:spLocks noGrp="1" noChangeArrowheads="1"/>
          </p:cNvSpPr>
          <p:nvPr>
            <p:ph type="body" idx="1"/>
          </p:nvPr>
        </p:nvSpPr>
        <p:spPr>
          <a:xfrm>
            <a:off x="381000" y="762000"/>
            <a:ext cx="8229600" cy="1447800"/>
          </a:xfrm>
        </p:spPr>
        <p:txBody>
          <a:bodyPr/>
          <a:lstStyle/>
          <a:p>
            <a:pPr algn="ctr" eaLnBrk="1" hangingPunct="1">
              <a:defRPr/>
            </a:pPr>
            <a:r>
              <a:rPr lang="en-US" sz="4400" u="sng" dirty="0" smtClean="0"/>
              <a:t>Hard copy of Instructions</a:t>
            </a:r>
            <a:endParaRPr lang="en-US" sz="5400" dirty="0" smtClean="0"/>
          </a:p>
          <a:p>
            <a:pPr>
              <a:defRPr/>
            </a:pPr>
            <a:endParaRPr lang="en-US" sz="2000" dirty="0"/>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lstStyle/>
          <a:p>
            <a:r>
              <a:rPr lang="en-US" dirty="0" smtClean="0"/>
              <a:t>E-Lessons can be found at </a:t>
            </a:r>
            <a:r>
              <a:rPr lang="en-US" dirty="0" smtClean="0">
                <a:hlinkClick r:id="rId2"/>
              </a:rPr>
              <a:t>www.hy-tekltd.com</a:t>
            </a:r>
            <a:endParaRPr lang="en-US" dirty="0" smtClean="0"/>
          </a:p>
          <a:p>
            <a:endParaRPr lang="en-US" dirty="0" smtClean="0"/>
          </a:p>
          <a:p>
            <a:r>
              <a:rPr lang="en-US" b="1" dirty="0" smtClean="0"/>
              <a:t>TEAM MANAGER 6.0</a:t>
            </a:r>
            <a:r>
              <a:rPr lang="en-US" dirty="0" smtClean="0"/>
              <a:t> is scheduled for Beta Release </a:t>
            </a:r>
            <a:r>
              <a:rPr lang="en-US" b="1" dirty="0" smtClean="0"/>
              <a:t>June 1</a:t>
            </a:r>
            <a:r>
              <a:rPr lang="en-US" dirty="0" smtClean="0"/>
              <a:t> and for production release </a:t>
            </a:r>
            <a:r>
              <a:rPr lang="en-US" b="1" dirty="0" smtClean="0"/>
              <a:t>July 15, 2010</a:t>
            </a:r>
            <a:r>
              <a:rPr lang="en-US" dirty="0" smtClean="0"/>
              <a:t>.  TM 6.0 is the most advanced and exciting product we have ever released and is packed with over 75 NEW features including </a:t>
            </a:r>
            <a:r>
              <a:rPr lang="en-US" b="1" dirty="0" smtClean="0"/>
              <a:t>TEAM MANAGER</a:t>
            </a:r>
            <a:r>
              <a:rPr lang="en-US" dirty="0" smtClean="0"/>
              <a:t>'s </a:t>
            </a:r>
            <a:r>
              <a:rPr lang="en-US" b="1" dirty="0" smtClean="0"/>
              <a:t>new web based products</a:t>
            </a:r>
            <a:r>
              <a:rPr lang="en-US" dirty="0" smtClean="0"/>
              <a:t> that make managing a swim team easier and faster, with less work!  </a:t>
            </a:r>
          </a:p>
          <a:p>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Slides</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8"/>
          <p:cNvPicPr>
            <a:picLocks noChangeAspect="1" noChangeArrowheads="1"/>
          </p:cNvPicPr>
          <p:nvPr/>
        </p:nvPicPr>
        <p:blipFill>
          <a:blip r:embed="rId2"/>
          <a:srcRect/>
          <a:stretch>
            <a:fillRect/>
          </a:stretch>
        </p:blipFill>
        <p:spPr bwMode="auto">
          <a:xfrm>
            <a:off x="-838200" y="0"/>
            <a:ext cx="12192000" cy="7620000"/>
          </a:xfrm>
          <a:prstGeom prst="rect">
            <a:avLst/>
          </a:prstGeom>
          <a:noFill/>
          <a:ln w="9525" algn="ctr">
            <a:noFill/>
            <a:miter lim="800000"/>
            <a:headEnd/>
            <a:tailEnd/>
          </a:ln>
        </p:spPr>
      </p:pic>
      <p:sp>
        <p:nvSpPr>
          <p:cNvPr id="11267" name="Line 6"/>
          <p:cNvSpPr>
            <a:spLocks noChangeShapeType="1"/>
          </p:cNvSpPr>
          <p:nvPr/>
        </p:nvSpPr>
        <p:spPr bwMode="auto">
          <a:xfrm flipH="1" flipV="1">
            <a:off x="685800" y="304800"/>
            <a:ext cx="3124200" cy="152400"/>
          </a:xfrm>
          <a:prstGeom prst="line">
            <a:avLst/>
          </a:prstGeom>
          <a:noFill/>
          <a:ln w="19050">
            <a:solidFill>
              <a:srgbClr val="FF0000"/>
            </a:solidFill>
            <a:round/>
            <a:headEnd/>
            <a:tailEnd type="triangle" w="med" len="med"/>
          </a:ln>
        </p:spPr>
        <p:txBody>
          <a:bodyPr/>
          <a:lstStyle/>
          <a:p>
            <a:endParaRPr lang="en-US"/>
          </a:p>
        </p:txBody>
      </p:sp>
      <p:sp>
        <p:nvSpPr>
          <p:cNvPr id="11268" name="Text Box 7"/>
          <p:cNvSpPr txBox="1">
            <a:spLocks noChangeArrowheads="1"/>
          </p:cNvSpPr>
          <p:nvPr/>
        </p:nvSpPr>
        <p:spPr bwMode="auto">
          <a:xfrm>
            <a:off x="3794125" y="265113"/>
            <a:ext cx="184150" cy="366712"/>
          </a:xfrm>
          <a:prstGeom prst="rect">
            <a:avLst/>
          </a:prstGeom>
          <a:noFill/>
          <a:ln w="9525">
            <a:noFill/>
            <a:miter lim="800000"/>
            <a:headEnd/>
            <a:tailEnd/>
          </a:ln>
        </p:spPr>
        <p:txBody>
          <a:bodyPr wrap="none">
            <a:spAutoFit/>
          </a:bodyPr>
          <a:lstStyle/>
          <a:p>
            <a:pPr algn="l">
              <a:spcBef>
                <a:spcPct val="0"/>
              </a:spcBef>
            </a:pPr>
            <a:endParaRPr lang="en-US" b="0">
              <a:solidFill>
                <a:schemeClr val="tx1"/>
              </a:solidFill>
              <a:latin typeface="Arial" charset="0"/>
            </a:endParaRPr>
          </a:p>
        </p:txBody>
      </p:sp>
      <p:sp>
        <p:nvSpPr>
          <p:cNvPr id="11269" name="Text Box 8"/>
          <p:cNvSpPr txBox="1">
            <a:spLocks noChangeArrowheads="1"/>
          </p:cNvSpPr>
          <p:nvPr/>
        </p:nvSpPr>
        <p:spPr bwMode="auto">
          <a:xfrm>
            <a:off x="3810000" y="449263"/>
            <a:ext cx="4038600" cy="1597025"/>
          </a:xfrm>
          <a:prstGeom prst="rect">
            <a:avLst/>
          </a:prstGeom>
          <a:solidFill>
            <a:schemeClr val="tx1"/>
          </a:solidFill>
          <a:ln w="38100" cmpd="dbl">
            <a:solidFill>
              <a:srgbClr val="FF0000"/>
            </a:solidFill>
            <a:miter lim="800000"/>
            <a:headEnd/>
            <a:tailEnd/>
          </a:ln>
        </p:spPr>
        <p:txBody>
          <a:bodyPr>
            <a:spAutoFit/>
          </a:bodyPr>
          <a:lstStyle/>
          <a:p>
            <a:pPr algn="l">
              <a:spcBef>
                <a:spcPct val="0"/>
              </a:spcBef>
            </a:pPr>
            <a:r>
              <a:rPr lang="en-US" sz="1600">
                <a:solidFill>
                  <a:schemeClr val="bg1"/>
                </a:solidFill>
              </a:rPr>
              <a:t>To create your teams database go to File/Open/New.  </a:t>
            </a:r>
          </a:p>
          <a:p>
            <a:pPr lvl="1" algn="l">
              <a:spcBef>
                <a:spcPct val="0"/>
              </a:spcBef>
            </a:pPr>
            <a:r>
              <a:rPr lang="en-US" sz="1600">
                <a:solidFill>
                  <a:schemeClr val="bg1"/>
                </a:solidFill>
              </a:rPr>
              <a:t>In the box called File name type “Your team name”.  </a:t>
            </a:r>
          </a:p>
          <a:p>
            <a:pPr lvl="2" algn="l">
              <a:spcBef>
                <a:spcPct val="0"/>
              </a:spcBef>
            </a:pPr>
            <a:r>
              <a:rPr lang="en-US" sz="1600">
                <a:solidFill>
                  <a:schemeClr val="bg1"/>
                </a:solidFill>
              </a:rPr>
              <a:t>This will create a fresh database for your team.</a:t>
            </a:r>
            <a:endParaRPr lang="en-US" sz="1600" b="0">
              <a:solidFill>
                <a:schemeClr val="bg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p:cNvPicPr>
            <a:picLocks noChangeAspect="1" noChangeArrowheads="1"/>
          </p:cNvPicPr>
          <p:nvPr/>
        </p:nvPicPr>
        <p:blipFill>
          <a:blip r:embed="rId2"/>
          <a:srcRect/>
          <a:stretch>
            <a:fillRect/>
          </a:stretch>
        </p:blipFill>
        <p:spPr bwMode="auto">
          <a:xfrm>
            <a:off x="-304800" y="-228600"/>
            <a:ext cx="9753600" cy="7315200"/>
          </a:xfrm>
          <a:prstGeom prst="rect">
            <a:avLst/>
          </a:prstGeom>
          <a:noFill/>
          <a:ln w="9525">
            <a:noFill/>
            <a:miter lim="800000"/>
            <a:headEnd/>
            <a:tailEnd/>
          </a:ln>
        </p:spPr>
      </p:pic>
      <p:sp>
        <p:nvSpPr>
          <p:cNvPr id="7171" name="Line 5"/>
          <p:cNvSpPr>
            <a:spLocks noChangeShapeType="1"/>
          </p:cNvSpPr>
          <p:nvPr/>
        </p:nvSpPr>
        <p:spPr bwMode="auto">
          <a:xfrm flipH="1">
            <a:off x="2057400" y="4724400"/>
            <a:ext cx="457200" cy="1295400"/>
          </a:xfrm>
          <a:prstGeom prst="line">
            <a:avLst/>
          </a:prstGeom>
          <a:noFill/>
          <a:ln w="38100">
            <a:solidFill>
              <a:srgbClr val="FF0000"/>
            </a:solidFill>
            <a:round/>
            <a:headEnd/>
            <a:tailEnd type="triangle" w="med" len="med"/>
          </a:ln>
        </p:spPr>
        <p:txBody>
          <a:bodyPr/>
          <a:lstStyle/>
          <a:p>
            <a:endParaRPr lang="en-US"/>
          </a:p>
        </p:txBody>
      </p:sp>
      <p:sp>
        <p:nvSpPr>
          <p:cNvPr id="7172" name="Oval 6"/>
          <p:cNvSpPr>
            <a:spLocks noChangeArrowheads="1"/>
          </p:cNvSpPr>
          <p:nvPr/>
        </p:nvSpPr>
        <p:spPr bwMode="auto">
          <a:xfrm>
            <a:off x="-304800" y="5943600"/>
            <a:ext cx="3733800" cy="914400"/>
          </a:xfrm>
          <a:prstGeom prst="ellipse">
            <a:avLst/>
          </a:prstGeom>
          <a:noFill/>
          <a:ln w="38100">
            <a:solidFill>
              <a:srgbClr val="FF0000"/>
            </a:solidFill>
            <a:round/>
            <a:headEnd/>
            <a:tailEnd/>
          </a:ln>
        </p:spPr>
        <p:txBody>
          <a:bodyPr wrap="none" anchor="ctr"/>
          <a:lstStyle/>
          <a:p>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3"/>
          <p:cNvPicPr>
            <a:picLocks noChangeAspect="1" noChangeArrowheads="1"/>
          </p:cNvPicPr>
          <p:nvPr/>
        </p:nvPicPr>
        <p:blipFill>
          <a:blip r:embed="rId2"/>
          <a:srcRect/>
          <a:stretch>
            <a:fillRect/>
          </a:stretch>
        </p:blipFill>
        <p:spPr bwMode="auto">
          <a:xfrm>
            <a:off x="-838200" y="-152400"/>
            <a:ext cx="12192000" cy="7620000"/>
          </a:xfrm>
          <a:prstGeom prst="rect">
            <a:avLst/>
          </a:prstGeom>
          <a:noFill/>
          <a:ln w="9525" algn="ctr">
            <a:noFill/>
            <a:miter lim="800000"/>
            <a:headEnd/>
            <a:tailEnd/>
          </a:ln>
        </p:spPr>
      </p:pic>
      <p:sp>
        <p:nvSpPr>
          <p:cNvPr id="12291" name="Line 5"/>
          <p:cNvSpPr>
            <a:spLocks noChangeShapeType="1"/>
          </p:cNvSpPr>
          <p:nvPr/>
        </p:nvSpPr>
        <p:spPr bwMode="auto">
          <a:xfrm flipH="1" flipV="1">
            <a:off x="1676400" y="381000"/>
            <a:ext cx="304800" cy="2286000"/>
          </a:xfrm>
          <a:prstGeom prst="line">
            <a:avLst/>
          </a:prstGeom>
          <a:noFill/>
          <a:ln w="19050">
            <a:solidFill>
              <a:srgbClr val="FF0000"/>
            </a:solidFill>
            <a:round/>
            <a:headEnd/>
            <a:tailEnd type="triangle" w="med" len="med"/>
          </a:ln>
        </p:spPr>
        <p:txBody>
          <a:bodyPr/>
          <a:lstStyle/>
          <a:p>
            <a:endParaRPr lang="en-US"/>
          </a:p>
        </p:txBody>
      </p:sp>
      <p:sp>
        <p:nvSpPr>
          <p:cNvPr id="12292" name="Text Box 6"/>
          <p:cNvSpPr txBox="1">
            <a:spLocks noChangeArrowheads="1"/>
          </p:cNvSpPr>
          <p:nvPr/>
        </p:nvSpPr>
        <p:spPr bwMode="auto">
          <a:xfrm>
            <a:off x="1371600" y="2590800"/>
            <a:ext cx="1524000" cy="366713"/>
          </a:xfrm>
          <a:prstGeom prst="rect">
            <a:avLst/>
          </a:prstGeom>
          <a:noFill/>
          <a:ln w="9525">
            <a:noFill/>
            <a:miter lim="800000"/>
            <a:headEnd/>
            <a:tailEnd/>
          </a:ln>
        </p:spPr>
        <p:txBody>
          <a:bodyPr>
            <a:spAutoFit/>
          </a:bodyPr>
          <a:lstStyle/>
          <a:p>
            <a:pPr algn="l"/>
            <a:endParaRPr lang="en-US" b="0">
              <a:solidFill>
                <a:schemeClr val="tx1"/>
              </a:solidFill>
              <a:latin typeface="Arial" charset="0"/>
            </a:endParaRPr>
          </a:p>
        </p:txBody>
      </p:sp>
      <p:sp>
        <p:nvSpPr>
          <p:cNvPr id="12293" name="Text Box 7"/>
          <p:cNvSpPr txBox="1">
            <a:spLocks noChangeArrowheads="1"/>
          </p:cNvSpPr>
          <p:nvPr/>
        </p:nvSpPr>
        <p:spPr bwMode="auto">
          <a:xfrm>
            <a:off x="1447800" y="2590800"/>
            <a:ext cx="1676400" cy="366713"/>
          </a:xfrm>
          <a:prstGeom prst="rect">
            <a:avLst/>
          </a:prstGeom>
          <a:noFill/>
          <a:ln w="9525">
            <a:noFill/>
            <a:miter lim="800000"/>
            <a:headEnd/>
            <a:tailEnd/>
          </a:ln>
        </p:spPr>
        <p:txBody>
          <a:bodyPr>
            <a:spAutoFit/>
          </a:bodyPr>
          <a:lstStyle/>
          <a:p>
            <a:pPr algn="l"/>
            <a:endParaRPr lang="en-US" b="0">
              <a:solidFill>
                <a:schemeClr val="tx1"/>
              </a:solidFill>
              <a:latin typeface="Arial" charset="0"/>
            </a:endParaRPr>
          </a:p>
        </p:txBody>
      </p:sp>
      <p:sp>
        <p:nvSpPr>
          <p:cNvPr id="12294" name="Text Box 8"/>
          <p:cNvSpPr txBox="1">
            <a:spLocks noChangeArrowheads="1"/>
          </p:cNvSpPr>
          <p:nvPr/>
        </p:nvSpPr>
        <p:spPr bwMode="auto">
          <a:xfrm>
            <a:off x="381000" y="2667000"/>
            <a:ext cx="3810000" cy="1597025"/>
          </a:xfrm>
          <a:prstGeom prst="rect">
            <a:avLst/>
          </a:prstGeom>
          <a:solidFill>
            <a:schemeClr val="tx1"/>
          </a:solidFill>
          <a:ln w="38100" cmpd="dbl">
            <a:solidFill>
              <a:srgbClr val="FF0000"/>
            </a:solidFill>
            <a:miter lim="800000"/>
            <a:headEnd/>
            <a:tailEnd/>
          </a:ln>
        </p:spPr>
        <p:txBody>
          <a:bodyPr>
            <a:spAutoFit/>
          </a:bodyPr>
          <a:lstStyle/>
          <a:p>
            <a:pPr algn="l">
              <a:spcBef>
                <a:spcPct val="0"/>
              </a:spcBef>
            </a:pPr>
            <a:r>
              <a:rPr lang="en-US" sz="1600">
                <a:solidFill>
                  <a:schemeClr val="bg1"/>
                </a:solidFill>
              </a:rPr>
              <a:t>You will now be able to select the system preferences for your team. </a:t>
            </a:r>
          </a:p>
          <a:p>
            <a:pPr lvl="1" algn="l">
              <a:spcBef>
                <a:spcPct val="0"/>
              </a:spcBef>
            </a:pPr>
            <a:r>
              <a:rPr lang="en-US" sz="1600">
                <a:solidFill>
                  <a:schemeClr val="bg1"/>
                </a:solidFill>
              </a:rPr>
              <a:t>Default Team Registration to OTH </a:t>
            </a:r>
          </a:p>
          <a:p>
            <a:pPr lvl="1" algn="l">
              <a:spcBef>
                <a:spcPct val="0"/>
              </a:spcBef>
            </a:pPr>
            <a:r>
              <a:rPr lang="en-US" sz="1600">
                <a:solidFill>
                  <a:schemeClr val="bg1"/>
                </a:solidFill>
              </a:rPr>
              <a:t>Default Team Type to REC </a:t>
            </a:r>
          </a:p>
          <a:p>
            <a:pPr lvl="1" algn="l">
              <a:spcBef>
                <a:spcPct val="0"/>
              </a:spcBef>
            </a:pPr>
            <a:r>
              <a:rPr lang="en-US" sz="1600">
                <a:solidFill>
                  <a:schemeClr val="bg1"/>
                </a:solidFill>
              </a:rPr>
              <a:t>Default Country to USA</a:t>
            </a:r>
          </a:p>
          <a:p>
            <a:pPr lvl="1" algn="l">
              <a:spcBef>
                <a:spcPct val="0"/>
              </a:spcBef>
            </a:pPr>
            <a:r>
              <a:rPr lang="en-US" sz="1600">
                <a:solidFill>
                  <a:schemeClr val="bg1"/>
                </a:solidFill>
              </a:rPr>
              <a:t>Default State to WA</a:t>
            </a:r>
          </a:p>
        </p:txBody>
      </p:sp>
      <p:sp>
        <p:nvSpPr>
          <p:cNvPr id="12295" name="Text Box 9"/>
          <p:cNvSpPr txBox="1">
            <a:spLocks noChangeArrowheads="1"/>
          </p:cNvSpPr>
          <p:nvPr/>
        </p:nvSpPr>
        <p:spPr bwMode="auto">
          <a:xfrm>
            <a:off x="5715000" y="982663"/>
            <a:ext cx="3048000" cy="366712"/>
          </a:xfrm>
          <a:prstGeom prst="rect">
            <a:avLst/>
          </a:prstGeom>
          <a:noFill/>
          <a:ln w="9525">
            <a:noFill/>
            <a:miter lim="800000"/>
            <a:headEnd/>
            <a:tailEnd/>
          </a:ln>
        </p:spPr>
        <p:txBody>
          <a:bodyPr>
            <a:spAutoFit/>
          </a:bodyPr>
          <a:lstStyle/>
          <a:p>
            <a:pPr algn="l"/>
            <a:endParaRPr lang="en-US" b="0">
              <a:solidFill>
                <a:schemeClr val="tx1"/>
              </a:solidFill>
              <a:latin typeface="Arial" charset="0"/>
            </a:endParaRPr>
          </a:p>
        </p:txBody>
      </p:sp>
      <p:sp>
        <p:nvSpPr>
          <p:cNvPr id="12296" name="Text Box 10"/>
          <p:cNvSpPr txBox="1">
            <a:spLocks noChangeArrowheads="1"/>
          </p:cNvSpPr>
          <p:nvPr/>
        </p:nvSpPr>
        <p:spPr bwMode="auto">
          <a:xfrm>
            <a:off x="5181600" y="457200"/>
            <a:ext cx="3505200" cy="2605088"/>
          </a:xfrm>
          <a:prstGeom prst="rect">
            <a:avLst/>
          </a:prstGeom>
          <a:solidFill>
            <a:schemeClr val="tx1"/>
          </a:solidFill>
          <a:ln w="38100" cmpd="dbl">
            <a:solidFill>
              <a:srgbClr val="FF0000"/>
            </a:solidFill>
            <a:miter lim="800000"/>
            <a:headEnd/>
            <a:tailEnd/>
          </a:ln>
        </p:spPr>
        <p:txBody>
          <a:bodyPr>
            <a:spAutoFit/>
          </a:bodyPr>
          <a:lstStyle/>
          <a:p>
            <a:pPr algn="l">
              <a:spcBef>
                <a:spcPct val="0"/>
              </a:spcBef>
            </a:pPr>
            <a:r>
              <a:rPr lang="en-US" u="sng">
                <a:solidFill>
                  <a:schemeClr val="bg1"/>
                </a:solidFill>
              </a:rPr>
              <a:t>Age Up Dates</a:t>
            </a:r>
            <a:endParaRPr lang="en-US" sz="1600" u="sng">
              <a:solidFill>
                <a:schemeClr val="bg1"/>
              </a:solidFill>
            </a:endParaRPr>
          </a:p>
          <a:p>
            <a:pPr algn="l">
              <a:spcBef>
                <a:spcPct val="0"/>
              </a:spcBef>
            </a:pPr>
            <a:r>
              <a:rPr lang="en-US" sz="1600">
                <a:solidFill>
                  <a:schemeClr val="bg1"/>
                </a:solidFill>
              </a:rPr>
              <a:t>Meet – set for June 15, 2008 </a:t>
            </a:r>
          </a:p>
          <a:p>
            <a:pPr lvl="1" algn="l">
              <a:spcBef>
                <a:spcPct val="0"/>
              </a:spcBef>
            </a:pPr>
            <a:r>
              <a:rPr lang="en-US" sz="1600">
                <a:solidFill>
                  <a:schemeClr val="bg1"/>
                </a:solidFill>
              </a:rPr>
              <a:t>( this is something you will need to change each year)</a:t>
            </a:r>
          </a:p>
          <a:p>
            <a:pPr lvl="1" algn="l">
              <a:spcBef>
                <a:spcPct val="0"/>
              </a:spcBef>
            </a:pPr>
            <a:endParaRPr lang="en-US" sz="1600">
              <a:solidFill>
                <a:schemeClr val="bg1"/>
              </a:solidFill>
            </a:endParaRPr>
          </a:p>
          <a:p>
            <a:pPr algn="l">
              <a:spcBef>
                <a:spcPct val="0"/>
              </a:spcBef>
            </a:pPr>
            <a:r>
              <a:rPr lang="en-US" sz="1600">
                <a:solidFill>
                  <a:schemeClr val="bg1"/>
                </a:solidFill>
              </a:rPr>
              <a:t>System - set to June 15, 2008 </a:t>
            </a:r>
          </a:p>
          <a:p>
            <a:pPr lvl="1" algn="l">
              <a:spcBef>
                <a:spcPct val="0"/>
              </a:spcBef>
            </a:pPr>
            <a:r>
              <a:rPr lang="en-US" sz="1600">
                <a:solidFill>
                  <a:schemeClr val="bg1"/>
                </a:solidFill>
              </a:rPr>
              <a:t>(This allows you to age-up the entire database each year by pressing the age-up button next to the date)</a:t>
            </a:r>
          </a:p>
        </p:txBody>
      </p:sp>
      <p:sp>
        <p:nvSpPr>
          <p:cNvPr id="12297" name="Text Box 11"/>
          <p:cNvSpPr txBox="1">
            <a:spLocks noChangeArrowheads="1"/>
          </p:cNvSpPr>
          <p:nvPr/>
        </p:nvSpPr>
        <p:spPr bwMode="auto">
          <a:xfrm>
            <a:off x="5181600" y="3657600"/>
            <a:ext cx="3581400" cy="2819400"/>
          </a:xfrm>
          <a:prstGeom prst="rect">
            <a:avLst/>
          </a:prstGeom>
          <a:solidFill>
            <a:schemeClr val="tx1"/>
          </a:solidFill>
          <a:ln w="38100" cmpd="dbl">
            <a:solidFill>
              <a:srgbClr val="FF0000"/>
            </a:solidFill>
            <a:miter lim="800000"/>
            <a:headEnd/>
            <a:tailEnd/>
          </a:ln>
        </p:spPr>
        <p:txBody>
          <a:bodyPr>
            <a:spAutoFit/>
          </a:bodyPr>
          <a:lstStyle/>
          <a:p>
            <a:pPr algn="l">
              <a:spcBef>
                <a:spcPct val="0"/>
              </a:spcBef>
            </a:pPr>
            <a:r>
              <a:rPr lang="en-US" sz="1600">
                <a:solidFill>
                  <a:schemeClr val="bg1"/>
                </a:solidFill>
              </a:rPr>
              <a:t>The Gender should be set to Boys/Girls.  (common language)</a:t>
            </a:r>
          </a:p>
          <a:p>
            <a:pPr algn="l">
              <a:spcBef>
                <a:spcPct val="0"/>
              </a:spcBef>
            </a:pPr>
            <a:r>
              <a:rPr lang="en-US" sz="1600">
                <a:solidFill>
                  <a:schemeClr val="bg1"/>
                </a:solidFill>
              </a:rPr>
              <a:t>In the Athlete Browser check off: </a:t>
            </a:r>
          </a:p>
          <a:p>
            <a:pPr lvl="3" algn="l">
              <a:spcBef>
                <a:spcPct val="0"/>
              </a:spcBef>
              <a:buFontTx/>
              <a:buChar char="•"/>
            </a:pPr>
            <a:r>
              <a:rPr lang="en-US" sz="1600">
                <a:solidFill>
                  <a:schemeClr val="bg1"/>
                </a:solidFill>
              </a:rPr>
              <a:t>show ages </a:t>
            </a:r>
          </a:p>
          <a:p>
            <a:pPr lvl="3" algn="l">
              <a:spcBef>
                <a:spcPct val="0"/>
              </a:spcBef>
              <a:buFontTx/>
              <a:buChar char="•"/>
            </a:pPr>
            <a:r>
              <a:rPr lang="en-US" sz="1600">
                <a:solidFill>
                  <a:schemeClr val="bg1"/>
                </a:solidFill>
              </a:rPr>
              <a:t>show birth date </a:t>
            </a:r>
          </a:p>
          <a:p>
            <a:pPr lvl="3" algn="l">
              <a:spcBef>
                <a:spcPct val="0"/>
              </a:spcBef>
              <a:buFontTx/>
              <a:buChar char="•"/>
            </a:pPr>
            <a:r>
              <a:rPr lang="en-US" sz="1600">
                <a:solidFill>
                  <a:schemeClr val="bg1"/>
                </a:solidFill>
              </a:rPr>
              <a:t>last name first</a:t>
            </a:r>
          </a:p>
          <a:p>
            <a:pPr lvl="3" algn="l">
              <a:spcBef>
                <a:spcPct val="0"/>
              </a:spcBef>
              <a:buFontTx/>
              <a:buChar char="•"/>
            </a:pPr>
            <a:r>
              <a:rPr lang="en-US" sz="1600">
                <a:solidFill>
                  <a:schemeClr val="bg1"/>
                </a:solidFill>
              </a:rPr>
              <a:t>use Relay lead-off splits</a:t>
            </a:r>
          </a:p>
          <a:p>
            <a:pPr algn="l">
              <a:spcBef>
                <a:spcPct val="0"/>
              </a:spcBef>
            </a:pPr>
            <a:r>
              <a:rPr lang="en-US" sz="1600">
                <a:solidFill>
                  <a:schemeClr val="bg1"/>
                </a:solidFill>
              </a:rPr>
              <a:t>You are now done setting up your team database.  To change go to Set-up/preferences/system</a:t>
            </a:r>
          </a:p>
        </p:txBody>
      </p:sp>
      <p:sp>
        <p:nvSpPr>
          <p:cNvPr id="12298" name="Line 12"/>
          <p:cNvSpPr>
            <a:spLocks noChangeShapeType="1"/>
          </p:cNvSpPr>
          <p:nvPr/>
        </p:nvSpPr>
        <p:spPr bwMode="auto">
          <a:xfrm flipH="1" flipV="1">
            <a:off x="1066800" y="228600"/>
            <a:ext cx="4495800" cy="3455988"/>
          </a:xfrm>
          <a:prstGeom prst="line">
            <a:avLst/>
          </a:prstGeom>
          <a:noFill/>
          <a:ln w="19050">
            <a:solidFill>
              <a:srgbClr val="FF0000"/>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3"/>
          <p:cNvSpPr>
            <a:spLocks noGrp="1"/>
          </p:cNvSpPr>
          <p:nvPr>
            <p:ph type="title"/>
          </p:nvPr>
        </p:nvSpPr>
        <p:spPr>
          <a:xfrm>
            <a:off x="457200" y="228600"/>
            <a:ext cx="8229600" cy="1066800"/>
          </a:xfrm>
        </p:spPr>
        <p:txBody>
          <a:bodyPr/>
          <a:lstStyle/>
          <a:p>
            <a:r>
              <a:rPr lang="en-US" sz="2800" b="1" dirty="0" smtClean="0">
                <a:solidFill>
                  <a:schemeClr val="tx1"/>
                </a:solidFill>
                <a:latin typeface="Times New Roman" pitchFamily="18" charset="0"/>
              </a:rPr>
              <a:t/>
            </a:r>
            <a:br>
              <a:rPr lang="en-US" sz="2800" b="1" dirty="0" smtClean="0">
                <a:solidFill>
                  <a:schemeClr val="tx1"/>
                </a:solidFill>
                <a:latin typeface="Times New Roman" pitchFamily="18" charset="0"/>
              </a:rPr>
            </a:br>
            <a:r>
              <a:rPr lang="en-US" sz="2800" b="1" dirty="0" smtClean="0">
                <a:solidFill>
                  <a:schemeClr val="tx1"/>
                </a:solidFill>
                <a:latin typeface="Times New Roman" pitchFamily="18" charset="0"/>
              </a:rPr>
              <a:t>TEAM MANAGER </a:t>
            </a:r>
            <a:br>
              <a:rPr lang="en-US" sz="2800" b="1" dirty="0" smtClean="0">
                <a:solidFill>
                  <a:schemeClr val="tx1"/>
                </a:solidFill>
                <a:latin typeface="Times New Roman" pitchFamily="18" charset="0"/>
              </a:rPr>
            </a:br>
            <a:r>
              <a:rPr lang="en-US" sz="2800" dirty="0" smtClean="0">
                <a:solidFill>
                  <a:schemeClr val="tx1"/>
                </a:solidFill>
                <a:latin typeface="Times New Roman" pitchFamily="18" charset="0"/>
              </a:rPr>
              <a:t>offers literally hundreds of reports including: </a:t>
            </a:r>
            <a:r>
              <a:rPr lang="en-US" dirty="0" smtClean="0">
                <a:solidFill>
                  <a:schemeClr val="tx1"/>
                </a:solidFill>
                <a:latin typeface="Times New Roman" pitchFamily="18" charset="0"/>
              </a:rPr>
              <a:t/>
            </a:r>
            <a:br>
              <a:rPr lang="en-US" dirty="0" smtClean="0">
                <a:solidFill>
                  <a:schemeClr val="tx1"/>
                </a:solidFill>
                <a:latin typeface="Times New Roman" pitchFamily="18" charset="0"/>
              </a:rPr>
            </a:br>
            <a:endParaRPr lang="en-US" dirty="0" smtClean="0">
              <a:solidFill>
                <a:schemeClr val="tx1"/>
              </a:solidFill>
            </a:endParaRPr>
          </a:p>
        </p:txBody>
      </p:sp>
      <p:sp>
        <p:nvSpPr>
          <p:cNvPr id="45059" name="Rectangle 3"/>
          <p:cNvSpPr>
            <a:spLocks noGrp="1" noChangeArrowheads="1"/>
          </p:cNvSpPr>
          <p:nvPr>
            <p:ph sz="half" idx="1"/>
          </p:nvPr>
        </p:nvSpPr>
        <p:spPr>
          <a:xfrm>
            <a:off x="457200" y="1295400"/>
            <a:ext cx="4038600" cy="4830763"/>
          </a:xfrm>
        </p:spPr>
        <p:txBody>
          <a:bodyPr/>
          <a:lstStyle/>
          <a:p>
            <a:pPr eaLnBrk="1" hangingPunct="1">
              <a:lnSpc>
                <a:spcPct val="80000"/>
              </a:lnSpc>
            </a:pPr>
            <a:r>
              <a:rPr lang="en-US" sz="2000" dirty="0" smtClean="0">
                <a:latin typeface="Times New Roman" pitchFamily="18" charset="0"/>
              </a:rPr>
              <a:t>Best Times, </a:t>
            </a:r>
          </a:p>
          <a:p>
            <a:pPr eaLnBrk="1" hangingPunct="1">
              <a:lnSpc>
                <a:spcPct val="80000"/>
              </a:lnSpc>
            </a:pPr>
            <a:r>
              <a:rPr lang="en-US" sz="2000" dirty="0" smtClean="0">
                <a:latin typeface="Times New Roman" pitchFamily="18" charset="0"/>
              </a:rPr>
              <a:t>Split Sheets to take to the meet, </a:t>
            </a:r>
          </a:p>
          <a:p>
            <a:pPr eaLnBrk="1" hangingPunct="1">
              <a:lnSpc>
                <a:spcPct val="80000"/>
              </a:lnSpc>
            </a:pPr>
            <a:r>
              <a:rPr lang="en-US" sz="2000" dirty="0" smtClean="0">
                <a:latin typeface="Times New Roman" pitchFamily="18" charset="0"/>
              </a:rPr>
              <a:t>Meet Eligibility, </a:t>
            </a:r>
          </a:p>
          <a:p>
            <a:pPr eaLnBrk="1" hangingPunct="1">
              <a:lnSpc>
                <a:spcPct val="80000"/>
              </a:lnSpc>
            </a:pPr>
            <a:r>
              <a:rPr lang="en-US" sz="2000" dirty="0" smtClean="0">
                <a:latin typeface="Times New Roman" pitchFamily="18" charset="0"/>
              </a:rPr>
              <a:t>Meet Results, </a:t>
            </a:r>
          </a:p>
          <a:p>
            <a:pPr eaLnBrk="1" hangingPunct="1">
              <a:lnSpc>
                <a:spcPct val="80000"/>
              </a:lnSpc>
            </a:pPr>
            <a:r>
              <a:rPr lang="en-US" sz="2000" dirty="0" smtClean="0">
                <a:latin typeface="Times New Roman" pitchFamily="18" charset="0"/>
              </a:rPr>
              <a:t>Mailing Labels, </a:t>
            </a:r>
          </a:p>
          <a:p>
            <a:pPr eaLnBrk="1" hangingPunct="1">
              <a:lnSpc>
                <a:spcPct val="80000"/>
              </a:lnSpc>
            </a:pPr>
            <a:r>
              <a:rPr lang="en-US" sz="2000" dirty="0" smtClean="0">
                <a:latin typeface="Times New Roman" pitchFamily="18" charset="0"/>
              </a:rPr>
              <a:t>Entry Cards/Labels, </a:t>
            </a:r>
          </a:p>
          <a:p>
            <a:pPr eaLnBrk="1" hangingPunct="1">
              <a:lnSpc>
                <a:spcPct val="80000"/>
              </a:lnSpc>
            </a:pPr>
            <a:r>
              <a:rPr lang="en-US" sz="2000" dirty="0" smtClean="0">
                <a:latin typeface="Times New Roman" pitchFamily="18" charset="0"/>
              </a:rPr>
              <a:t>Award/Improvement Labels, </a:t>
            </a:r>
          </a:p>
          <a:p>
            <a:pPr eaLnBrk="1" hangingPunct="1">
              <a:lnSpc>
                <a:spcPct val="80000"/>
              </a:lnSpc>
            </a:pPr>
            <a:r>
              <a:rPr lang="en-US" sz="2000" dirty="0" smtClean="0">
                <a:latin typeface="Times New Roman" pitchFamily="18" charset="0"/>
              </a:rPr>
              <a:t>3D Graphs, </a:t>
            </a:r>
          </a:p>
          <a:p>
            <a:pPr eaLnBrk="1" hangingPunct="1">
              <a:lnSpc>
                <a:spcPct val="80000"/>
              </a:lnSpc>
            </a:pPr>
            <a:r>
              <a:rPr lang="en-US" sz="2000" dirty="0" smtClean="0">
                <a:latin typeface="Times New Roman" pitchFamily="18" charset="0"/>
              </a:rPr>
              <a:t>Rosters, </a:t>
            </a:r>
          </a:p>
          <a:p>
            <a:pPr eaLnBrk="1" hangingPunct="1">
              <a:lnSpc>
                <a:spcPct val="80000"/>
              </a:lnSpc>
            </a:pPr>
            <a:r>
              <a:rPr lang="en-US" sz="2000" dirty="0" smtClean="0">
                <a:latin typeface="Times New Roman" pitchFamily="18" charset="0"/>
              </a:rPr>
              <a:t>Registration, </a:t>
            </a:r>
          </a:p>
          <a:p>
            <a:pPr eaLnBrk="1" hangingPunct="1">
              <a:lnSpc>
                <a:spcPct val="80000"/>
              </a:lnSpc>
            </a:pPr>
            <a:r>
              <a:rPr lang="en-US" sz="2000" dirty="0" smtClean="0">
                <a:latin typeface="Times New Roman" pitchFamily="18" charset="0"/>
              </a:rPr>
              <a:t>High Point, </a:t>
            </a:r>
          </a:p>
          <a:p>
            <a:pPr eaLnBrk="1" hangingPunct="1">
              <a:lnSpc>
                <a:spcPct val="80000"/>
              </a:lnSpc>
            </a:pPr>
            <a:r>
              <a:rPr lang="en-US" sz="2000" dirty="0" smtClean="0">
                <a:latin typeface="Times New Roman" pitchFamily="18" charset="0"/>
              </a:rPr>
              <a:t>Predict Results, </a:t>
            </a:r>
          </a:p>
          <a:p>
            <a:pPr eaLnBrk="1" hangingPunct="1">
              <a:lnSpc>
                <a:spcPct val="80000"/>
              </a:lnSpc>
            </a:pPr>
            <a:r>
              <a:rPr lang="en-US" sz="2000" dirty="0" smtClean="0">
                <a:latin typeface="Times New Roman" pitchFamily="18" charset="0"/>
              </a:rPr>
              <a:t>Records and Time Standards, </a:t>
            </a:r>
          </a:p>
          <a:p>
            <a:pPr eaLnBrk="1" hangingPunct="1">
              <a:lnSpc>
                <a:spcPct val="80000"/>
              </a:lnSpc>
            </a:pPr>
            <a:r>
              <a:rPr lang="en-US" sz="2000" dirty="0" smtClean="0">
                <a:latin typeface="Times New Roman" pitchFamily="18" charset="0"/>
              </a:rPr>
              <a:t>Meet Entries, and </a:t>
            </a:r>
          </a:p>
          <a:p>
            <a:pPr eaLnBrk="1" hangingPunct="1">
              <a:lnSpc>
                <a:spcPct val="80000"/>
              </a:lnSpc>
            </a:pPr>
            <a:r>
              <a:rPr lang="en-US" sz="2000" dirty="0" smtClean="0">
                <a:latin typeface="Times New Roman" pitchFamily="18" charset="0"/>
              </a:rPr>
              <a:t>Meet Entry Fees Report. </a:t>
            </a:r>
          </a:p>
          <a:p>
            <a:pPr eaLnBrk="1" hangingPunct="1">
              <a:lnSpc>
                <a:spcPct val="80000"/>
              </a:lnSpc>
            </a:pPr>
            <a:endParaRPr lang="en-US" sz="2400" dirty="0" smtClean="0">
              <a:latin typeface="Times New Roman" pitchFamily="18" charset="0"/>
            </a:endParaRPr>
          </a:p>
          <a:p>
            <a:pPr eaLnBrk="1" hangingPunct="1">
              <a:lnSpc>
                <a:spcPct val="80000"/>
              </a:lnSpc>
            </a:pPr>
            <a:endParaRPr lang="en-US" sz="2400" dirty="0" smtClean="0">
              <a:latin typeface="Times New Roman" pitchFamily="18" charset="0"/>
            </a:endParaRPr>
          </a:p>
        </p:txBody>
      </p:sp>
      <p:sp>
        <p:nvSpPr>
          <p:cNvPr id="45060" name="Content Placeholder 4"/>
          <p:cNvSpPr>
            <a:spLocks noGrp="1"/>
          </p:cNvSpPr>
          <p:nvPr>
            <p:ph sz="half" idx="2"/>
          </p:nvPr>
        </p:nvSpPr>
        <p:spPr>
          <a:xfrm>
            <a:off x="4648200" y="1371600"/>
            <a:ext cx="4038600" cy="5181600"/>
          </a:xfrm>
        </p:spPr>
        <p:txBody>
          <a:bodyPr/>
          <a:lstStyle/>
          <a:p>
            <a:pPr eaLnBrk="1" hangingPunct="1">
              <a:lnSpc>
                <a:spcPct val="80000"/>
              </a:lnSpc>
            </a:pPr>
            <a:r>
              <a:rPr lang="en-US" sz="2400" dirty="0" smtClean="0">
                <a:latin typeface="Times New Roman" pitchFamily="18" charset="0"/>
              </a:rPr>
              <a:t>TM  exports information to: </a:t>
            </a:r>
          </a:p>
          <a:p>
            <a:pPr eaLnBrk="1" hangingPunct="1">
              <a:lnSpc>
                <a:spcPct val="80000"/>
              </a:lnSpc>
            </a:pPr>
            <a:r>
              <a:rPr lang="en-US" sz="2400" dirty="0" smtClean="0">
                <a:latin typeface="Times New Roman" pitchFamily="18" charset="0"/>
              </a:rPr>
              <a:t>Excel, </a:t>
            </a:r>
          </a:p>
          <a:p>
            <a:pPr eaLnBrk="1" hangingPunct="1">
              <a:lnSpc>
                <a:spcPct val="80000"/>
              </a:lnSpc>
            </a:pPr>
            <a:r>
              <a:rPr lang="en-US" sz="2400" dirty="0" smtClean="0">
                <a:latin typeface="Times New Roman" pitchFamily="18" charset="0"/>
              </a:rPr>
              <a:t>Word, </a:t>
            </a:r>
          </a:p>
          <a:p>
            <a:pPr eaLnBrk="1" hangingPunct="1">
              <a:lnSpc>
                <a:spcPct val="80000"/>
              </a:lnSpc>
            </a:pPr>
            <a:r>
              <a:rPr lang="en-US" sz="2400" dirty="0" smtClean="0">
                <a:latin typeface="Times New Roman" pitchFamily="18" charset="0"/>
              </a:rPr>
              <a:t>HTML for the Web,</a:t>
            </a:r>
          </a:p>
          <a:p>
            <a:pPr eaLnBrk="1" hangingPunct="1">
              <a:lnSpc>
                <a:spcPct val="80000"/>
              </a:lnSpc>
            </a:pPr>
            <a:r>
              <a:rPr lang="en-US" sz="2400" dirty="0" smtClean="0">
                <a:latin typeface="Times New Roman" pitchFamily="18" charset="0"/>
              </a:rPr>
              <a:t>character delimited files, </a:t>
            </a:r>
          </a:p>
          <a:p>
            <a:pPr eaLnBrk="1" hangingPunct="1">
              <a:lnSpc>
                <a:spcPct val="80000"/>
              </a:lnSpc>
            </a:pPr>
            <a:r>
              <a:rPr lang="en-US" sz="2400" dirty="0" smtClean="0">
                <a:latin typeface="Times New Roman" pitchFamily="18" charset="0"/>
              </a:rPr>
              <a:t>and even exports Athlete names and their e-mail addresses directly to Outlook Express.</a:t>
            </a:r>
            <a:r>
              <a:rPr lang="en-US" sz="2400" b="1" dirty="0" smtClean="0">
                <a:latin typeface="Times New Roman" pitchFamily="18" charset="0"/>
              </a:rPr>
              <a:t> </a:t>
            </a:r>
          </a:p>
          <a:p>
            <a:pPr eaLnBrk="1" hangingPunct="1">
              <a:lnSpc>
                <a:spcPct val="80000"/>
              </a:lnSpc>
            </a:pPr>
            <a:r>
              <a:rPr lang="en-US" sz="2400" b="1" dirty="0" smtClean="0">
                <a:latin typeface="Times New Roman" pitchFamily="18" charset="0"/>
              </a:rPr>
              <a:t>Tech Support - </a:t>
            </a:r>
            <a:r>
              <a:rPr lang="en-US" sz="2000" dirty="0" smtClean="0">
                <a:latin typeface="Times New Roman" pitchFamily="18" charset="0"/>
              </a:rPr>
              <a:t>And most importantly, when you purchase TEAM MANAGER, you also receive, at no additional charge, </a:t>
            </a:r>
            <a:r>
              <a:rPr lang="en-US" sz="2000" dirty="0" err="1" smtClean="0">
                <a:latin typeface="Times New Roman" pitchFamily="18" charset="0"/>
              </a:rPr>
              <a:t>Hy-Tek's</a:t>
            </a:r>
            <a:r>
              <a:rPr lang="en-US" sz="2000" dirty="0" smtClean="0">
                <a:latin typeface="Times New Roman" pitchFamily="18" charset="0"/>
              </a:rPr>
              <a:t> acclaimed Tech Support services including Telephone support and Email support.</a:t>
            </a:r>
            <a:endParaRPr lang="en-US" sz="2000" dirty="0" smtClean="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endParaRPr lang="en-US" smtClean="0"/>
          </a:p>
        </p:txBody>
      </p:sp>
      <p:sp>
        <p:nvSpPr>
          <p:cNvPr id="46083" name="Rectangle 3"/>
          <p:cNvSpPr>
            <a:spLocks noGrp="1" noChangeArrowheads="1"/>
          </p:cNvSpPr>
          <p:nvPr>
            <p:ph type="body" idx="1"/>
          </p:nvPr>
        </p:nvSpPr>
        <p:spPr/>
        <p:txBody>
          <a:bodyPr/>
          <a:lstStyle/>
          <a:p>
            <a:pPr eaLnBrk="1" hangingPunct="1"/>
            <a:endParaRPr lang="en-US" smtClean="0"/>
          </a:p>
        </p:txBody>
      </p:sp>
      <p:pic>
        <p:nvPicPr>
          <p:cNvPr id="46084" name="Picture 4"/>
          <p:cNvPicPr>
            <a:picLocks noChangeAspect="1" noChangeArrowheads="1"/>
          </p:cNvPicPr>
          <p:nvPr/>
        </p:nvPicPr>
        <p:blipFill>
          <a:blip r:embed="rId2"/>
          <a:srcRect/>
          <a:stretch>
            <a:fillRect/>
          </a:stretch>
        </p:blipFill>
        <p:spPr bwMode="auto">
          <a:xfrm>
            <a:off x="0" y="-228600"/>
            <a:ext cx="9448800" cy="7315200"/>
          </a:xfrm>
          <a:prstGeom prst="rect">
            <a:avLst/>
          </a:prstGeom>
          <a:noFill/>
          <a:ln w="9525">
            <a:noFill/>
            <a:miter lim="800000"/>
            <a:headEnd/>
            <a:tailEnd/>
          </a:ln>
        </p:spPr>
      </p:pic>
      <p:sp>
        <p:nvSpPr>
          <p:cNvPr id="46085" name="Text Box 5"/>
          <p:cNvSpPr txBox="1">
            <a:spLocks noChangeArrowheads="1"/>
          </p:cNvSpPr>
          <p:nvPr/>
        </p:nvSpPr>
        <p:spPr bwMode="auto">
          <a:xfrm>
            <a:off x="609600" y="5562600"/>
            <a:ext cx="6858000" cy="584200"/>
          </a:xfrm>
          <a:prstGeom prst="rect">
            <a:avLst/>
          </a:prstGeom>
          <a:solidFill>
            <a:schemeClr val="tx1"/>
          </a:solidFill>
          <a:ln w="38100" cmpd="dbl" algn="ctr">
            <a:solidFill>
              <a:srgbClr val="FF0000"/>
            </a:solidFill>
            <a:miter lim="800000"/>
            <a:headEnd/>
            <a:tailEnd/>
          </a:ln>
        </p:spPr>
        <p:txBody>
          <a:bodyPr>
            <a:spAutoFit/>
          </a:bodyPr>
          <a:lstStyle/>
          <a:p>
            <a:r>
              <a:rPr lang="en-US" sz="1600">
                <a:solidFill>
                  <a:schemeClr val="bg1"/>
                </a:solidFill>
              </a:rPr>
              <a:t>Team Manager with Workout Manager allows a coach to type and print workouts.  These can be stored from year to year. </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6"/>
          <p:cNvPicPr>
            <a:picLocks noChangeAspect="1" noChangeArrowheads="1"/>
          </p:cNvPicPr>
          <p:nvPr/>
        </p:nvPicPr>
        <p:blipFill>
          <a:blip r:embed="rId2"/>
          <a:srcRect/>
          <a:stretch>
            <a:fillRect/>
          </a:stretch>
        </p:blipFill>
        <p:spPr bwMode="auto">
          <a:xfrm>
            <a:off x="-914400" y="0"/>
            <a:ext cx="12192000" cy="7620000"/>
          </a:xfrm>
          <a:prstGeom prst="rect">
            <a:avLst/>
          </a:prstGeom>
          <a:noFill/>
          <a:ln w="9525" algn="ctr">
            <a:noFill/>
            <a:miter lim="800000"/>
            <a:headEnd/>
            <a:tailEnd/>
          </a:ln>
        </p:spPr>
      </p:pic>
      <p:sp>
        <p:nvSpPr>
          <p:cNvPr id="47107" name="Text Box 5"/>
          <p:cNvSpPr txBox="1">
            <a:spLocks noChangeArrowheads="1"/>
          </p:cNvSpPr>
          <p:nvPr/>
        </p:nvSpPr>
        <p:spPr bwMode="auto">
          <a:xfrm>
            <a:off x="304800" y="762000"/>
            <a:ext cx="1524000" cy="3308350"/>
          </a:xfrm>
          <a:prstGeom prst="rect">
            <a:avLst/>
          </a:prstGeom>
          <a:solidFill>
            <a:schemeClr val="tx1"/>
          </a:solidFill>
          <a:ln w="38100" cmpd="dbl" algn="ctr">
            <a:solidFill>
              <a:srgbClr val="FF0000"/>
            </a:solidFill>
            <a:miter lim="800000"/>
            <a:headEnd/>
            <a:tailEnd/>
          </a:ln>
        </p:spPr>
        <p:txBody>
          <a:bodyPr>
            <a:spAutoFit/>
          </a:bodyPr>
          <a:lstStyle/>
          <a:p>
            <a:r>
              <a:rPr lang="en-US" sz="1600">
                <a:solidFill>
                  <a:schemeClr val="bg1"/>
                </a:solidFill>
              </a:rPr>
              <a:t>This spreadsheet allows a coach to give each athlete a report of their times that is specific to the current season.  The report shows each meet individually</a:t>
            </a:r>
            <a:r>
              <a:rPr lang="en-US" sz="1400">
                <a:solidFill>
                  <a:schemeClr val="bg1"/>
                </a:solidFill>
              </a:rPr>
              <a:t>. </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endParaRPr lang="en-US" smtClean="0"/>
          </a:p>
        </p:txBody>
      </p:sp>
      <p:sp>
        <p:nvSpPr>
          <p:cNvPr id="48131" name="Rectangle 3"/>
          <p:cNvSpPr>
            <a:spLocks noGrp="1" noChangeArrowheads="1"/>
          </p:cNvSpPr>
          <p:nvPr>
            <p:ph type="body" idx="1"/>
          </p:nvPr>
        </p:nvSpPr>
        <p:spPr/>
        <p:txBody>
          <a:bodyPr/>
          <a:lstStyle/>
          <a:p>
            <a:pPr eaLnBrk="1" hangingPunct="1"/>
            <a:endParaRPr lang="en-US" smtClean="0"/>
          </a:p>
        </p:txBody>
      </p:sp>
      <p:pic>
        <p:nvPicPr>
          <p:cNvPr id="48132" name="Picture 4"/>
          <p:cNvPicPr>
            <a:picLocks noChangeAspect="1" noChangeArrowheads="1"/>
          </p:cNvPicPr>
          <p:nvPr/>
        </p:nvPicPr>
        <p:blipFill>
          <a:blip r:embed="rId2"/>
          <a:srcRect/>
          <a:stretch>
            <a:fillRect/>
          </a:stretch>
        </p:blipFill>
        <p:spPr bwMode="auto">
          <a:xfrm>
            <a:off x="-304800" y="-228600"/>
            <a:ext cx="97536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9"/>
          <p:cNvPicPr>
            <a:picLocks noChangeAspect="1" noChangeArrowheads="1"/>
          </p:cNvPicPr>
          <p:nvPr/>
        </p:nvPicPr>
        <p:blipFill>
          <a:blip r:embed="rId2"/>
          <a:srcRect/>
          <a:stretch>
            <a:fillRect/>
          </a:stretch>
        </p:blipFill>
        <p:spPr bwMode="auto">
          <a:xfrm>
            <a:off x="-2895600" y="0"/>
            <a:ext cx="12192000" cy="7620000"/>
          </a:xfrm>
          <a:prstGeom prst="rect">
            <a:avLst/>
          </a:prstGeom>
          <a:noFill/>
          <a:ln w="9525" algn="ctr">
            <a:noFill/>
            <a:miter lim="800000"/>
            <a:headEnd/>
            <a:tailEnd/>
          </a:ln>
        </p:spPr>
      </p:pic>
      <p:sp>
        <p:nvSpPr>
          <p:cNvPr id="49155" name="Text Box 5"/>
          <p:cNvSpPr txBox="1">
            <a:spLocks noChangeArrowheads="1"/>
          </p:cNvSpPr>
          <p:nvPr/>
        </p:nvSpPr>
        <p:spPr bwMode="auto">
          <a:xfrm>
            <a:off x="1295400" y="990600"/>
            <a:ext cx="1143000" cy="3151188"/>
          </a:xfrm>
          <a:prstGeom prst="rect">
            <a:avLst/>
          </a:prstGeom>
          <a:solidFill>
            <a:schemeClr val="tx1"/>
          </a:solidFill>
          <a:ln w="38100" cmpd="dbl" algn="ctr">
            <a:solidFill>
              <a:srgbClr val="FF0000"/>
            </a:solidFill>
            <a:miter lim="800000"/>
            <a:headEnd/>
            <a:tailEnd/>
          </a:ln>
        </p:spPr>
        <p:txBody>
          <a:bodyPr>
            <a:spAutoFit/>
          </a:bodyPr>
          <a:lstStyle/>
          <a:p>
            <a:r>
              <a:rPr lang="en-US">
                <a:solidFill>
                  <a:schemeClr val="bg1"/>
                </a:solidFill>
              </a:rPr>
              <a:t>The top times report gives a listing of the best times for each event by age group.</a:t>
            </a:r>
            <a:r>
              <a:rPr lang="en-US" b="0">
                <a:solidFill>
                  <a:schemeClr val="bg1"/>
                </a:solidFill>
                <a:latin typeface="Arial" charset="0"/>
              </a:rPr>
              <a:t> </a:t>
            </a:r>
          </a:p>
        </p:txBody>
      </p:sp>
      <p:sp>
        <p:nvSpPr>
          <p:cNvPr id="49156" name="Rectangle 6"/>
          <p:cNvSpPr>
            <a:spLocks noChangeArrowheads="1"/>
          </p:cNvSpPr>
          <p:nvPr/>
        </p:nvSpPr>
        <p:spPr bwMode="auto">
          <a:xfrm>
            <a:off x="6400800" y="609600"/>
            <a:ext cx="1387475" cy="5897563"/>
          </a:xfrm>
          <a:prstGeom prst="rect">
            <a:avLst/>
          </a:prstGeom>
          <a:solidFill>
            <a:schemeClr val="tx1"/>
          </a:solidFill>
          <a:ln w="38100" cmpd="dbl" algn="ctr">
            <a:solidFill>
              <a:srgbClr val="FF0000"/>
            </a:solidFill>
            <a:miter lim="800000"/>
            <a:headEnd/>
            <a:tailEnd/>
          </a:ln>
        </p:spPr>
        <p:txBody>
          <a:bodyPr>
            <a:spAutoFit/>
          </a:bodyPr>
          <a:lstStyle/>
          <a:p>
            <a:pPr>
              <a:spcBef>
                <a:spcPct val="0"/>
              </a:spcBef>
            </a:pPr>
            <a:r>
              <a:rPr lang="en-US">
                <a:solidFill>
                  <a:schemeClr val="bg1"/>
                </a:solidFill>
              </a:rPr>
              <a:t>Be sure to hit YY if you have competed meters in order to get converted times considered. </a:t>
            </a:r>
          </a:p>
          <a:p>
            <a:pPr>
              <a:spcBef>
                <a:spcPct val="0"/>
              </a:spcBef>
            </a:pPr>
            <a:endParaRPr lang="en-US">
              <a:solidFill>
                <a:schemeClr val="bg1"/>
              </a:solidFill>
            </a:endParaRPr>
          </a:p>
          <a:p>
            <a:pPr>
              <a:spcBef>
                <a:spcPct val="0"/>
              </a:spcBef>
            </a:pPr>
            <a:r>
              <a:rPr lang="en-US">
                <a:solidFill>
                  <a:schemeClr val="bg1"/>
                </a:solidFill>
              </a:rPr>
              <a:t>Also choose O for Top How Many to get all times.</a:t>
            </a:r>
          </a:p>
          <a:p>
            <a:pPr>
              <a:spcBef>
                <a:spcPct val="0"/>
              </a:spcBef>
            </a:pPr>
            <a:endParaRPr lang="en-US">
              <a:solidFill>
                <a:schemeClr val="bg1"/>
              </a:solidFill>
            </a:endParaRPr>
          </a:p>
          <a:p>
            <a:pPr>
              <a:spcBef>
                <a:spcPct val="0"/>
              </a:spcBef>
            </a:pPr>
            <a:r>
              <a:rPr lang="en-US">
                <a:solidFill>
                  <a:schemeClr val="bg1"/>
                </a:solidFill>
              </a:rPr>
              <a:t>Again – use the since date to get this years times.</a:t>
            </a:r>
          </a:p>
        </p:txBody>
      </p:sp>
      <p:sp>
        <p:nvSpPr>
          <p:cNvPr id="49157" name="Oval 7"/>
          <p:cNvSpPr>
            <a:spLocks noChangeArrowheads="1"/>
          </p:cNvSpPr>
          <p:nvPr/>
        </p:nvSpPr>
        <p:spPr bwMode="auto">
          <a:xfrm>
            <a:off x="-304800" y="4572000"/>
            <a:ext cx="3200400" cy="609600"/>
          </a:xfrm>
          <a:prstGeom prst="ellipse">
            <a:avLst/>
          </a:prstGeom>
          <a:noFill/>
          <a:ln w="25400" algn="ctr">
            <a:solidFill>
              <a:srgbClr val="FF0000"/>
            </a:solidFill>
            <a:round/>
            <a:headEnd/>
            <a:tailEnd/>
          </a:ln>
        </p:spPr>
        <p:txBody>
          <a:bodyPr wrap="none" anchor="ctr"/>
          <a:lstStyle/>
          <a:p>
            <a:endParaRPr lang="en-US"/>
          </a:p>
        </p:txBody>
      </p:sp>
      <p:sp>
        <p:nvSpPr>
          <p:cNvPr id="49158" name="Oval 8"/>
          <p:cNvSpPr>
            <a:spLocks noChangeArrowheads="1"/>
          </p:cNvSpPr>
          <p:nvPr/>
        </p:nvSpPr>
        <p:spPr bwMode="auto">
          <a:xfrm>
            <a:off x="4800600" y="5257800"/>
            <a:ext cx="1524000" cy="609600"/>
          </a:xfrm>
          <a:prstGeom prst="ellipse">
            <a:avLst/>
          </a:prstGeom>
          <a:noFill/>
          <a:ln w="25400" algn="ctr">
            <a:solidFill>
              <a:srgbClr val="FF0000"/>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8"/>
          <p:cNvPicPr>
            <a:picLocks noChangeAspect="1" noChangeArrowheads="1"/>
          </p:cNvPicPr>
          <p:nvPr/>
        </p:nvPicPr>
        <p:blipFill>
          <a:blip r:embed="rId2"/>
          <a:srcRect/>
          <a:stretch>
            <a:fillRect/>
          </a:stretch>
        </p:blipFill>
        <p:spPr bwMode="auto">
          <a:xfrm>
            <a:off x="-1905000" y="-457200"/>
            <a:ext cx="12192000" cy="7620000"/>
          </a:xfrm>
          <a:prstGeom prst="rect">
            <a:avLst/>
          </a:prstGeom>
          <a:noFill/>
          <a:ln w="9525" algn="ctr">
            <a:noFill/>
            <a:miter lim="800000"/>
            <a:headEnd/>
            <a:tailEnd/>
          </a:ln>
        </p:spPr>
      </p:pic>
      <p:sp>
        <p:nvSpPr>
          <p:cNvPr id="50179" name="Oval 5"/>
          <p:cNvSpPr>
            <a:spLocks noChangeArrowheads="1"/>
          </p:cNvSpPr>
          <p:nvPr/>
        </p:nvSpPr>
        <p:spPr bwMode="auto">
          <a:xfrm>
            <a:off x="3124200" y="2895600"/>
            <a:ext cx="3276600" cy="1447800"/>
          </a:xfrm>
          <a:prstGeom prst="ellipse">
            <a:avLst/>
          </a:prstGeom>
          <a:noFill/>
          <a:ln w="25400" algn="ctr">
            <a:solidFill>
              <a:srgbClr val="FF0000"/>
            </a:solidFill>
            <a:round/>
            <a:headEnd/>
            <a:tailEnd/>
          </a:ln>
        </p:spPr>
        <p:txBody>
          <a:bodyPr wrap="none" anchor="ctr"/>
          <a:lstStyle/>
          <a:p>
            <a:endParaRPr lang="en-US"/>
          </a:p>
        </p:txBody>
      </p:sp>
      <p:sp>
        <p:nvSpPr>
          <p:cNvPr id="50180" name="Text Box 6"/>
          <p:cNvSpPr txBox="1">
            <a:spLocks noChangeArrowheads="1"/>
          </p:cNvSpPr>
          <p:nvPr/>
        </p:nvSpPr>
        <p:spPr bwMode="auto">
          <a:xfrm>
            <a:off x="990600" y="1752600"/>
            <a:ext cx="1600200" cy="366713"/>
          </a:xfrm>
          <a:prstGeom prst="rect">
            <a:avLst/>
          </a:prstGeom>
          <a:noFill/>
          <a:ln w="9525" algn="ctr">
            <a:noFill/>
            <a:miter lim="800000"/>
            <a:headEnd/>
            <a:tailEnd/>
          </a:ln>
        </p:spPr>
        <p:txBody>
          <a:bodyPr>
            <a:spAutoFit/>
          </a:bodyPr>
          <a:lstStyle/>
          <a:p>
            <a:endParaRPr lang="en-US" b="0">
              <a:solidFill>
                <a:schemeClr val="tx1"/>
              </a:solidFill>
              <a:latin typeface="Arial" charset="0"/>
            </a:endParaRPr>
          </a:p>
        </p:txBody>
      </p:sp>
      <p:sp>
        <p:nvSpPr>
          <p:cNvPr id="50181" name="Text Box 7"/>
          <p:cNvSpPr txBox="1">
            <a:spLocks noChangeArrowheads="1"/>
          </p:cNvSpPr>
          <p:nvPr/>
        </p:nvSpPr>
        <p:spPr bwMode="auto">
          <a:xfrm>
            <a:off x="1066800" y="1668463"/>
            <a:ext cx="1600200" cy="3151187"/>
          </a:xfrm>
          <a:prstGeom prst="rect">
            <a:avLst/>
          </a:prstGeom>
          <a:solidFill>
            <a:schemeClr val="tx1"/>
          </a:solidFill>
          <a:ln w="38100" cmpd="dbl" algn="ctr">
            <a:solidFill>
              <a:srgbClr val="FF0000"/>
            </a:solidFill>
            <a:miter lim="800000"/>
            <a:headEnd/>
            <a:tailEnd/>
          </a:ln>
        </p:spPr>
        <p:txBody>
          <a:bodyPr>
            <a:spAutoFit/>
          </a:bodyPr>
          <a:lstStyle/>
          <a:p>
            <a:r>
              <a:rPr lang="en-US">
                <a:solidFill>
                  <a:schemeClr val="bg1"/>
                </a:solidFill>
              </a:rPr>
              <a:t>Be sure to select yes when it asks if you want to see the Fastest only – otherwise a swimmer will have multiple times on the list.</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endParaRPr lang="en-US" smtClean="0"/>
          </a:p>
        </p:txBody>
      </p:sp>
      <p:sp>
        <p:nvSpPr>
          <p:cNvPr id="51203" name="Rectangle 3"/>
          <p:cNvSpPr>
            <a:spLocks noGrp="1" noChangeArrowheads="1"/>
          </p:cNvSpPr>
          <p:nvPr>
            <p:ph type="body" idx="1"/>
          </p:nvPr>
        </p:nvSpPr>
        <p:spPr/>
        <p:txBody>
          <a:bodyPr/>
          <a:lstStyle/>
          <a:p>
            <a:pPr eaLnBrk="1" hangingPunct="1"/>
            <a:endParaRPr lang="en-US" smtClean="0"/>
          </a:p>
        </p:txBody>
      </p:sp>
      <p:pic>
        <p:nvPicPr>
          <p:cNvPr id="51204" name="Picture 4"/>
          <p:cNvPicPr>
            <a:picLocks noChangeAspect="1" noChangeArrowheads="1"/>
          </p:cNvPicPr>
          <p:nvPr/>
        </p:nvPicPr>
        <p:blipFill>
          <a:blip r:embed="rId2"/>
          <a:srcRect/>
          <a:stretch>
            <a:fillRect/>
          </a:stretch>
        </p:blipFill>
        <p:spPr bwMode="auto">
          <a:xfrm>
            <a:off x="-304800" y="-228600"/>
            <a:ext cx="9753600" cy="73152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2010 </a:t>
            </a:r>
            <a:r>
              <a:rPr lang="en-US" dirty="0" err="1" smtClean="0"/>
              <a:t>Hy</a:t>
            </a:r>
            <a:r>
              <a:rPr lang="en-US" dirty="0" smtClean="0"/>
              <a:t>-</a:t>
            </a:r>
            <a:r>
              <a:rPr lang="en-US" dirty="0" err="1" smtClean="0"/>
              <a:t>Tek</a:t>
            </a:r>
            <a:r>
              <a:rPr lang="en-US" dirty="0" smtClean="0"/>
              <a:t> Meet Manager 3.0</a:t>
            </a:r>
            <a:endParaRPr lang="en-US" dirty="0"/>
          </a:p>
        </p:txBody>
      </p:sp>
      <p:sp>
        <p:nvSpPr>
          <p:cNvPr id="3" name="Content Placeholder 2"/>
          <p:cNvSpPr>
            <a:spLocks noGrp="1"/>
          </p:cNvSpPr>
          <p:nvPr>
            <p:ph idx="1"/>
          </p:nvPr>
        </p:nvSpPr>
        <p:spPr/>
        <p:txBody>
          <a:bodyPr/>
          <a:lstStyle/>
          <a:p>
            <a:pPr>
              <a:buClr>
                <a:schemeClr val="tx1"/>
              </a:buClr>
              <a:buFont typeface="Arial" pitchFamily="34" charset="0"/>
              <a:buChar char="•"/>
            </a:pPr>
            <a:r>
              <a:rPr lang="en-US" dirty="0" smtClean="0"/>
              <a:t>Creating a New Meet – </a:t>
            </a:r>
          </a:p>
          <a:p>
            <a:pPr>
              <a:buClr>
                <a:schemeClr val="tx1"/>
              </a:buClr>
              <a:buFont typeface="Arial" pitchFamily="34" charset="0"/>
              <a:buChar char="•"/>
            </a:pPr>
            <a:r>
              <a:rPr lang="en-US" dirty="0" smtClean="0"/>
              <a:t>Other items for meet day</a:t>
            </a:r>
          </a:p>
          <a:p>
            <a:pPr>
              <a:buClr>
                <a:schemeClr val="tx1"/>
              </a:buClr>
              <a:buFont typeface="Arial" pitchFamily="34" charset="0"/>
              <a:buChar char="•"/>
            </a:pPr>
            <a:r>
              <a:rPr lang="en-US" dirty="0" smtClean="0"/>
              <a:t> Running a division champs</a:t>
            </a:r>
          </a:p>
          <a:p>
            <a:pPr>
              <a:buClr>
                <a:schemeClr val="tx1"/>
              </a:buClr>
              <a:buFont typeface="Arial" pitchFamily="34" charset="0"/>
              <a:buChar char="•"/>
            </a:pPr>
            <a:r>
              <a:rPr lang="en-US" dirty="0" smtClean="0"/>
              <a:t> </a:t>
            </a:r>
            <a:r>
              <a:rPr lang="en-US" dirty="0" err="1" smtClean="0"/>
              <a:t>Elessons</a:t>
            </a:r>
            <a:r>
              <a:rPr lang="en-US" dirty="0" smtClean="0"/>
              <a:t> on </a:t>
            </a:r>
            <a:r>
              <a:rPr lang="en-US" dirty="0" err="1" smtClean="0"/>
              <a:t>Hy</a:t>
            </a:r>
            <a:r>
              <a:rPr lang="en-US" dirty="0" smtClean="0"/>
              <a:t>-</a:t>
            </a:r>
            <a:r>
              <a:rPr lang="en-US" dirty="0" err="1" smtClean="0"/>
              <a:t>Tek</a:t>
            </a:r>
            <a:r>
              <a:rPr lang="en-US" dirty="0" smtClean="0"/>
              <a:t> website</a:t>
            </a:r>
          </a:p>
          <a:p>
            <a:pPr>
              <a:buClr>
                <a:schemeClr val="tx1"/>
              </a:buClr>
              <a:buFont typeface="Arial" pitchFamily="34" charset="0"/>
              <a:buChar char="•"/>
            </a:pPr>
            <a:r>
              <a:rPr lang="en-US" dirty="0" smtClean="0"/>
              <a:t> Updating program</a:t>
            </a:r>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p:cNvPicPr>
            <a:picLocks noGrp="1" noChangeAspect="1" noChangeArrowheads="1"/>
          </p:cNvPicPr>
          <p:nvPr>
            <p:ph type="body" idx="1"/>
          </p:nvPr>
        </p:nvPicPr>
        <p:blipFill>
          <a:blip r:embed="rId2"/>
          <a:srcRect/>
          <a:stretch>
            <a:fillRect/>
          </a:stretch>
        </p:blipFill>
        <p:spPr>
          <a:xfrm>
            <a:off x="0" y="449263"/>
            <a:ext cx="9144000" cy="6408737"/>
          </a:xfrm>
        </p:spPr>
      </p:pic>
      <p:sp>
        <p:nvSpPr>
          <p:cNvPr id="8195" name="Rectangle 5"/>
          <p:cNvSpPr>
            <a:spLocks noChangeArrowheads="1"/>
          </p:cNvSpPr>
          <p:nvPr/>
        </p:nvSpPr>
        <p:spPr bwMode="auto">
          <a:xfrm>
            <a:off x="0" y="381000"/>
            <a:ext cx="6019800" cy="533400"/>
          </a:xfrm>
          <a:prstGeom prst="rect">
            <a:avLst/>
          </a:prstGeom>
          <a:noFill/>
          <a:ln w="38100">
            <a:solidFill>
              <a:srgbClr val="FF0000"/>
            </a:solidFill>
            <a:miter lim="800000"/>
            <a:headEnd/>
            <a:tailEnd/>
          </a:ln>
        </p:spPr>
        <p:txBody>
          <a:bodyPr wrap="none" anchor="ctr"/>
          <a:lstStyle/>
          <a:p>
            <a:endParaRPr lang="en-US"/>
          </a:p>
        </p:txBody>
      </p:sp>
      <p:sp>
        <p:nvSpPr>
          <p:cNvPr id="8196" name="Line 6"/>
          <p:cNvSpPr>
            <a:spLocks noChangeShapeType="1"/>
          </p:cNvSpPr>
          <p:nvPr/>
        </p:nvSpPr>
        <p:spPr bwMode="auto">
          <a:xfrm flipV="1">
            <a:off x="4267200" y="914400"/>
            <a:ext cx="0" cy="838200"/>
          </a:xfrm>
          <a:prstGeom prst="line">
            <a:avLst/>
          </a:prstGeom>
          <a:noFill/>
          <a:ln w="38100">
            <a:solidFill>
              <a:srgbClr val="FF0000"/>
            </a:solidFill>
            <a:round/>
            <a:headEnd/>
            <a:tailEnd type="triangle" w="med" len="lg"/>
          </a:ln>
        </p:spPr>
        <p:txBody>
          <a:bodyPr/>
          <a:lstStyle/>
          <a:p>
            <a:endParaRPr lang="en-US"/>
          </a:p>
        </p:txBody>
      </p:sp>
      <p:sp>
        <p:nvSpPr>
          <p:cNvPr id="8197" name="Text Box 7"/>
          <p:cNvSpPr txBox="1">
            <a:spLocks noChangeArrowheads="1"/>
          </p:cNvSpPr>
          <p:nvPr/>
        </p:nvSpPr>
        <p:spPr bwMode="auto">
          <a:xfrm>
            <a:off x="2057400" y="1801813"/>
            <a:ext cx="6858000" cy="2251075"/>
          </a:xfrm>
          <a:prstGeom prst="rect">
            <a:avLst/>
          </a:prstGeom>
          <a:solidFill>
            <a:schemeClr val="tx1"/>
          </a:solidFill>
          <a:ln w="25400">
            <a:solidFill>
              <a:srgbClr val="FF0000"/>
            </a:solidFill>
            <a:miter lim="800000"/>
            <a:headEnd/>
            <a:tailEnd/>
          </a:ln>
        </p:spPr>
        <p:txBody>
          <a:bodyPr>
            <a:spAutoFit/>
          </a:bodyPr>
          <a:lstStyle/>
          <a:p>
            <a:pPr marL="342900" indent="-342900">
              <a:buFontTx/>
              <a:buAutoNum type="arabicPeriod"/>
            </a:pPr>
            <a:r>
              <a:rPr lang="en-US" sz="2000" b="1">
                <a:solidFill>
                  <a:schemeClr val="bg2"/>
                </a:solidFill>
                <a:latin typeface="Times New Roman" pitchFamily="18" charset="0"/>
              </a:rPr>
              <a:t>The above menu will be discussed throughout the class</a:t>
            </a:r>
          </a:p>
          <a:p>
            <a:pPr marL="342900" indent="-342900">
              <a:buFontTx/>
              <a:buAutoNum type="arabicPeriod"/>
            </a:pPr>
            <a:r>
              <a:rPr lang="en-US" sz="2000" b="1">
                <a:solidFill>
                  <a:schemeClr val="bg2"/>
                </a:solidFill>
                <a:latin typeface="Times New Roman" pitchFamily="18" charset="0"/>
              </a:rPr>
              <a:t>The Set Up menu is the key before the first meet</a:t>
            </a:r>
          </a:p>
          <a:p>
            <a:pPr marL="342900" indent="-342900">
              <a:buFontTx/>
              <a:buAutoNum type="arabicPeriod"/>
            </a:pPr>
            <a:r>
              <a:rPr lang="en-US" sz="2000" b="1">
                <a:solidFill>
                  <a:schemeClr val="bg2"/>
                </a:solidFill>
                <a:latin typeface="Times New Roman" pitchFamily="18" charset="0"/>
              </a:rPr>
              <a:t>Check for updates – this option allows to connect with the HyTek site for current updates</a:t>
            </a:r>
          </a:p>
          <a:p>
            <a:pPr marL="800100" lvl="1" indent="-342900">
              <a:buFontTx/>
              <a:buAutoNum type="alphaLcParenR"/>
            </a:pPr>
            <a:r>
              <a:rPr lang="en-US" sz="2000" b="1">
                <a:solidFill>
                  <a:schemeClr val="bg2"/>
                </a:solidFill>
                <a:latin typeface="Times New Roman" pitchFamily="18" charset="0"/>
              </a:rPr>
              <a:t>Must be connected to the internet</a:t>
            </a:r>
          </a:p>
          <a:p>
            <a:pPr marL="800100" lvl="1" indent="-342900">
              <a:buFontTx/>
              <a:buAutoNum type="alphaLcParenR"/>
            </a:pPr>
            <a:r>
              <a:rPr lang="en-US" sz="2000" b="1">
                <a:solidFill>
                  <a:schemeClr val="bg2"/>
                </a:solidFill>
                <a:latin typeface="Times New Roman" pitchFamily="18" charset="0"/>
              </a:rPr>
              <a:t>Save the update file and then use the install updates option from the FILE Menu</a:t>
            </a:r>
          </a:p>
        </p:txBody>
      </p:sp>
      <p:sp>
        <p:nvSpPr>
          <p:cNvPr id="8198" name="Oval 8"/>
          <p:cNvSpPr>
            <a:spLocks noChangeArrowheads="1"/>
          </p:cNvSpPr>
          <p:nvPr/>
        </p:nvSpPr>
        <p:spPr bwMode="auto">
          <a:xfrm>
            <a:off x="381000" y="457200"/>
            <a:ext cx="457200" cy="381000"/>
          </a:xfrm>
          <a:prstGeom prst="ellipse">
            <a:avLst/>
          </a:prstGeom>
          <a:noFill/>
          <a:ln w="38100">
            <a:solidFill>
              <a:srgbClr val="FF0000"/>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457200" y="1295400"/>
            <a:ext cx="8229600" cy="4830763"/>
          </a:xfrm>
        </p:spPr>
        <p:txBody>
          <a:bodyPr/>
          <a:lstStyle/>
          <a:p>
            <a:pPr marL="571500" indent="-571500" eaLnBrk="1" hangingPunct="1">
              <a:buClr>
                <a:schemeClr val="tx1"/>
              </a:buClr>
              <a:buAutoNum type="romanUcPeriod"/>
              <a:defRPr/>
            </a:pPr>
            <a:r>
              <a:rPr lang="en-US" dirty="0" smtClean="0">
                <a:latin typeface="Times New Roman" pitchFamily="18" charset="0"/>
              </a:rPr>
              <a:t>Import Sample Dual Meet </a:t>
            </a:r>
          </a:p>
          <a:p>
            <a:pPr marL="571500" indent="-571500" eaLnBrk="1" hangingPunct="1">
              <a:buClr>
                <a:schemeClr val="tx1"/>
              </a:buClr>
              <a:buAutoNum type="romanUcPeriod"/>
              <a:defRPr/>
            </a:pPr>
            <a:r>
              <a:rPr lang="en-US" b="1" dirty="0" smtClean="0">
                <a:latin typeface="Times New Roman" pitchFamily="18" charset="0"/>
              </a:rPr>
              <a:t>File/New</a:t>
            </a:r>
            <a:r>
              <a:rPr lang="en-US" dirty="0" smtClean="0">
                <a:latin typeface="Times New Roman" pitchFamily="18" charset="0"/>
              </a:rPr>
              <a:t> - </a:t>
            </a:r>
            <a:r>
              <a:rPr lang="en-US" sz="2400" dirty="0" smtClean="0">
                <a:latin typeface="Times New Roman" pitchFamily="18" charset="0"/>
              </a:rPr>
              <a:t>Create a new meet. Give a name and starting and ending dates. Additional data is not necessary, as the sample meet will give scoring info, events, time standards, etc</a:t>
            </a:r>
            <a:r>
              <a:rPr lang="en-US" sz="2800" dirty="0" smtClean="0">
                <a:latin typeface="Times New Roman" pitchFamily="18" charset="0"/>
              </a:rPr>
              <a:t>.</a:t>
            </a:r>
            <a:endParaRPr lang="en-US" b="1" dirty="0" smtClean="0">
              <a:latin typeface="Times New Roman" pitchFamily="18" charset="0"/>
            </a:endParaRPr>
          </a:p>
          <a:p>
            <a:pPr eaLnBrk="1" hangingPunct="1">
              <a:defRPr/>
            </a:pPr>
            <a:r>
              <a:rPr lang="en-US" b="1" dirty="0" smtClean="0">
                <a:latin typeface="Times New Roman" pitchFamily="18" charset="0"/>
              </a:rPr>
              <a:t>File/Save as -  </a:t>
            </a:r>
            <a:r>
              <a:rPr lang="en-US" sz="2400" dirty="0" smtClean="0">
                <a:latin typeface="Times New Roman" pitchFamily="18" charset="0"/>
              </a:rPr>
              <a:t>easy way to create a new meet from last weeks meet.  Just rename the meet and purge/remove data selectively then make changes to the Meet Setup</a:t>
            </a:r>
            <a:r>
              <a:rPr lang="en-US" sz="2400" b="1" dirty="0" smtClean="0">
                <a:latin typeface="Times New Roman" pitchFamily="18" charset="0"/>
              </a:rPr>
              <a:t>.</a:t>
            </a:r>
            <a:endParaRPr lang="en-US" b="1" dirty="0" smtClean="0">
              <a:latin typeface="Times New Roman" pitchFamily="18" charset="0"/>
            </a:endParaRPr>
          </a:p>
          <a:p>
            <a:pPr eaLnBrk="1" hangingPunct="1">
              <a:defRPr/>
            </a:pPr>
            <a:r>
              <a:rPr lang="en-US" b="1" dirty="0" smtClean="0">
                <a:latin typeface="Times New Roman" pitchFamily="18" charset="0"/>
              </a:rPr>
              <a:t>File/Restore</a:t>
            </a:r>
            <a:r>
              <a:rPr lang="en-US" dirty="0" smtClean="0">
                <a:latin typeface="Times New Roman" pitchFamily="18" charset="0"/>
              </a:rPr>
              <a:t> - </a:t>
            </a:r>
            <a:r>
              <a:rPr lang="en-US" sz="2400" dirty="0" smtClean="0">
                <a:latin typeface="Times New Roman" pitchFamily="18" charset="0"/>
              </a:rPr>
              <a:t>Put Backup disk in drive a:. or from local drive. Restore data from backup</a:t>
            </a:r>
            <a:r>
              <a:rPr lang="en-US" dirty="0" smtClean="0">
                <a:latin typeface="Times New Roman" pitchFamily="18" charset="0"/>
              </a:rPr>
              <a:t>.</a:t>
            </a:r>
          </a:p>
          <a:p>
            <a:pPr eaLnBrk="1" hangingPunct="1">
              <a:defRPr/>
            </a:pPr>
            <a:endParaRPr lang="en-US" dirty="0" smtClean="0">
              <a:latin typeface="Times New Roman" pitchFamily="18" charset="0"/>
            </a:endParaRPr>
          </a:p>
        </p:txBody>
      </p:sp>
      <p:sp>
        <p:nvSpPr>
          <p:cNvPr id="9219" name="Text Box 4"/>
          <p:cNvSpPr txBox="1">
            <a:spLocks noChangeArrowheads="1"/>
          </p:cNvSpPr>
          <p:nvPr/>
        </p:nvSpPr>
        <p:spPr bwMode="auto">
          <a:xfrm>
            <a:off x="1143000" y="228600"/>
            <a:ext cx="6629400" cy="366713"/>
          </a:xfrm>
          <a:prstGeom prst="rect">
            <a:avLst/>
          </a:prstGeom>
          <a:noFill/>
          <a:ln w="9525">
            <a:noFill/>
            <a:miter lim="800000"/>
            <a:headEnd/>
            <a:tailEnd/>
          </a:ln>
        </p:spPr>
        <p:txBody>
          <a:bodyPr>
            <a:spAutoFit/>
          </a:bodyPr>
          <a:lstStyle/>
          <a:p>
            <a:pPr eaLnBrk="1" hangingPunct="1">
              <a:spcBef>
                <a:spcPct val="50000"/>
              </a:spcBef>
            </a:pPr>
            <a:endParaRPr lang="en-US">
              <a:latin typeface="Arial" charset="0"/>
            </a:endParaRPr>
          </a:p>
        </p:txBody>
      </p:sp>
      <p:sp>
        <p:nvSpPr>
          <p:cNvPr id="7173" name="Text Box 5"/>
          <p:cNvSpPr txBox="1">
            <a:spLocks noChangeArrowheads="1"/>
          </p:cNvSpPr>
          <p:nvPr/>
        </p:nvSpPr>
        <p:spPr bwMode="auto">
          <a:xfrm>
            <a:off x="838200" y="381000"/>
            <a:ext cx="7543800" cy="590931"/>
          </a:xfrm>
          <a:prstGeom prst="rect">
            <a:avLst/>
          </a:prstGeom>
          <a:noFill/>
          <a:ln w="9525">
            <a:noFill/>
            <a:miter lim="800000"/>
            <a:headEnd/>
            <a:tailEnd/>
          </a:ln>
          <a:effectLst/>
        </p:spPr>
        <p:txBody>
          <a:bodyPr>
            <a:spAutoFit/>
          </a:bodyPr>
          <a:lstStyle/>
          <a:p>
            <a:pPr algn="ctr" eaLnBrk="1" hangingPunct="1">
              <a:lnSpc>
                <a:spcPct val="90000"/>
              </a:lnSpc>
              <a:spcBef>
                <a:spcPct val="20000"/>
              </a:spcBef>
              <a:buClr>
                <a:schemeClr val="hlink"/>
              </a:buClr>
              <a:buSzPct val="70000"/>
              <a:buFont typeface="Wingdings" pitchFamily="2" charset="2"/>
              <a:buNone/>
              <a:defRPr/>
            </a:pPr>
            <a:r>
              <a:rPr lang="en-US" sz="3600" dirty="0" smtClean="0">
                <a:effectLst>
                  <a:outerShdw blurRad="38100" dist="38100" dir="2700000" algn="tl">
                    <a:srgbClr val="000000"/>
                  </a:outerShdw>
                </a:effectLst>
                <a:latin typeface="Times New Roman" pitchFamily="18" charset="0"/>
              </a:rPr>
              <a:t>Create a New Meet</a:t>
            </a:r>
            <a:endParaRPr lang="en-US" sz="3600" dirty="0">
              <a:effectLst>
                <a:outerShdw blurRad="38100" dist="38100" dir="2700000" algn="tl">
                  <a:srgbClr val="000000"/>
                </a:outerShdw>
              </a:effectLst>
              <a:latin typeface="Times New Roman" pitchFamily="18" charset="0"/>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Stream</Template>
  <TotalTime>3209</TotalTime>
  <Words>3870</Words>
  <Application>Microsoft Office PowerPoint</Application>
  <PresentationFormat>On-screen Show (4:3)</PresentationFormat>
  <Paragraphs>366</Paragraphs>
  <Slides>67</Slides>
  <Notes>0</Notes>
  <HiddenSlides>0</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Stream</vt:lpstr>
      <vt:lpstr>Midlakes Hy-Tek Clinic 2010</vt:lpstr>
      <vt:lpstr>Midlakes Hy-Tek Clinic 2010</vt:lpstr>
      <vt:lpstr>Slide 3</vt:lpstr>
      <vt:lpstr>Workshop Plan</vt:lpstr>
      <vt:lpstr>Slide 5</vt:lpstr>
      <vt:lpstr>Slide 6</vt:lpstr>
      <vt:lpstr>2010 Hy-Tek Meet Manager 3.0</vt:lpstr>
      <vt:lpstr>Slide 8</vt:lpstr>
      <vt:lpstr>Slide 9</vt:lpstr>
      <vt:lpstr>Slide 10</vt:lpstr>
      <vt:lpstr>Slide 11</vt:lpstr>
      <vt:lpstr>Slide 12</vt:lpstr>
      <vt:lpstr>Slide 13</vt:lpstr>
      <vt:lpstr>Slide 14</vt:lpstr>
      <vt:lpstr>II. Set-up</vt:lpstr>
      <vt:lpstr>Slide 16</vt:lpstr>
      <vt:lpstr>Slide 17</vt:lpstr>
      <vt:lpstr>Slide 18</vt:lpstr>
      <vt:lpstr>Slide 19</vt:lpstr>
      <vt:lpstr>Slide 20</vt:lpstr>
      <vt:lpstr>Slide 21</vt:lpstr>
      <vt:lpstr>Slide 22</vt:lpstr>
      <vt:lpstr>Slide 23</vt:lpstr>
      <vt:lpstr>Slide 24</vt:lpstr>
      <vt:lpstr>III. Set up Events, Records and Time STDs</vt:lpstr>
      <vt:lpstr>Slide 26</vt:lpstr>
      <vt:lpstr>Slide 27</vt:lpstr>
      <vt:lpstr>Slide 28</vt:lpstr>
      <vt:lpstr>Slide 29</vt:lpstr>
      <vt:lpstr>VI. Meet Entries </vt:lpstr>
      <vt:lpstr>VI. Meet Entries </vt:lpstr>
      <vt:lpstr>Slide 32</vt:lpstr>
      <vt:lpstr>Slide 33</vt:lpstr>
      <vt:lpstr>Slide 34</vt:lpstr>
      <vt:lpstr>Slide 35</vt:lpstr>
      <vt:lpstr>V. What to do prior to the meet.</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Other Items</vt:lpstr>
      <vt:lpstr>“B” DQ report   Midlakes Championship Meet</vt:lpstr>
      <vt:lpstr>Slide 57</vt:lpstr>
      <vt:lpstr>Extra Slides</vt:lpstr>
      <vt:lpstr>Slide 59</vt:lpstr>
      <vt:lpstr>Slide 60</vt:lpstr>
      <vt:lpstr> TEAM MANAGER  offers literally hundreds of reports including:  </vt:lpstr>
      <vt:lpstr>Slide 62</vt:lpstr>
      <vt:lpstr>Slide 63</vt:lpstr>
      <vt:lpstr>Slide 64</vt:lpstr>
      <vt:lpstr>Slide 65</vt:lpstr>
      <vt:lpstr>Slide 66</vt:lpstr>
      <vt:lpstr>Slide 67</vt:lpstr>
    </vt:vector>
  </TitlesOfParts>
  <Company>Mercer Island School District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Meet Manager Training</dc:title>
  <dc:creator>Jeff Lowell</dc:creator>
  <cp:lastModifiedBy>Jeff Lowell</cp:lastModifiedBy>
  <cp:revision>83</cp:revision>
  <dcterms:created xsi:type="dcterms:W3CDTF">2006-05-18T20:19:51Z</dcterms:created>
  <dcterms:modified xsi:type="dcterms:W3CDTF">2010-05-25T15:29:58Z</dcterms:modified>
</cp:coreProperties>
</file>